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62" r:id="rId3"/>
    <p:sldId id="411" r:id="rId4"/>
    <p:sldId id="263" r:id="rId5"/>
    <p:sldId id="294" r:id="rId6"/>
    <p:sldId id="423" r:id="rId7"/>
    <p:sldId id="288" r:id="rId8"/>
    <p:sldId id="416" r:id="rId9"/>
    <p:sldId id="280" r:id="rId10"/>
    <p:sldId id="283" r:id="rId11"/>
    <p:sldId id="417" r:id="rId12"/>
    <p:sldId id="424" r:id="rId13"/>
    <p:sldId id="307" r:id="rId14"/>
    <p:sldId id="306" r:id="rId15"/>
    <p:sldId id="311" r:id="rId16"/>
    <p:sldId id="418" r:id="rId17"/>
    <p:sldId id="275" r:id="rId18"/>
    <p:sldId id="419" r:id="rId19"/>
    <p:sldId id="276" r:id="rId20"/>
    <p:sldId id="420" r:id="rId21"/>
    <p:sldId id="292" r:id="rId22"/>
    <p:sldId id="421" r:id="rId23"/>
    <p:sldId id="427" r:id="rId24"/>
    <p:sldId id="425" r:id="rId25"/>
    <p:sldId id="426" r:id="rId26"/>
    <p:sldId id="428" r:id="rId27"/>
    <p:sldId id="422" r:id="rId28"/>
    <p:sldId id="312" r:id="rId29"/>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514" autoAdjust="0"/>
  </p:normalViewPr>
  <p:slideViewPr>
    <p:cSldViewPr snapToGrid="0">
      <p:cViewPr varScale="1">
        <p:scale>
          <a:sx n="69" d="100"/>
          <a:sy n="69" d="100"/>
        </p:scale>
        <p:origin x="1190" y="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 Id="rId4" Type="http://schemas.openxmlformats.org/officeDocument/2006/relationships/image" Target="../media/image7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9D4A9-7AE4-483B-A4F3-9DD7FBE9964F}" type="datetimeFigureOut">
              <a:rPr lang="en-IL" smtClean="0"/>
              <a:t>08/07/2023</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3DB9A2-6736-4C8B-9CA9-51D88F7DA02D}" type="slidenum">
              <a:rPr lang="en-IL" smtClean="0"/>
              <a:t>‹#›</a:t>
            </a:fld>
            <a:endParaRPr lang="en-IL"/>
          </a:p>
        </p:txBody>
      </p:sp>
    </p:spTree>
    <p:extLst>
      <p:ext uri="{BB962C8B-B14F-4D97-AF65-F5344CB8AC3E}">
        <p14:creationId xmlns:p14="http://schemas.microsoft.com/office/powerpoint/2010/main" val="242797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a:p>
            <a:pPr algn="r" rtl="1"/>
            <a:r>
              <a:rPr lang="he-IL" dirty="0"/>
              <a:t>בתמונה של הילד ניתן לראות השלמה של הערכים החסרים על ידי מיפוי מערכים אפשריים מהעולם, נשים לב שאלו לא הערכים המקוריים בתמונה.</a:t>
            </a:r>
          </a:p>
          <a:p>
            <a:pPr algn="r" rtl="1"/>
            <a:r>
              <a:rPr lang="he-IL" dirty="0"/>
              <a:t>כאשר לא השתמשנו ב</a:t>
            </a:r>
            <a:r>
              <a:rPr lang="en-US" dirty="0"/>
              <a:t>ADV</a:t>
            </a:r>
            <a:r>
              <a:rPr lang="he-IL" dirty="0"/>
              <a:t> אז ניתן לראות שההשלמה יותר קרובה בממוצע לערכי המקור אבל יותר מטושטשת</a:t>
            </a:r>
          </a:p>
          <a:p>
            <a:endParaRPr lang="en-IL" dirty="0"/>
          </a:p>
          <a:p>
            <a:endParaRPr lang="en-IL" dirty="0"/>
          </a:p>
        </p:txBody>
      </p:sp>
      <p:sp>
        <p:nvSpPr>
          <p:cNvPr id="4" name="Slide Number Placeholder 3"/>
          <p:cNvSpPr>
            <a:spLocks noGrp="1"/>
          </p:cNvSpPr>
          <p:nvPr>
            <p:ph type="sldNum" sz="quarter" idx="5"/>
          </p:nvPr>
        </p:nvSpPr>
        <p:spPr/>
        <p:txBody>
          <a:bodyPr/>
          <a:lstStyle/>
          <a:p>
            <a:fld id="{8AA38FA9-D79C-44A4-BEF3-58A47161DD1D}" type="slidenum">
              <a:rPr lang="en-IL" smtClean="0"/>
              <a:t>3</a:t>
            </a:fld>
            <a:endParaRPr lang="en-IL" dirty="0"/>
          </a:p>
        </p:txBody>
      </p:sp>
    </p:spTree>
    <p:extLst>
      <p:ext uri="{BB962C8B-B14F-4D97-AF65-F5344CB8AC3E}">
        <p14:creationId xmlns:p14="http://schemas.microsoft.com/office/powerpoint/2010/main" val="1912977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ככל שהערכים ביחסים דומים כך מקבלים ערך 1, אם אחד שונה משמעותי מקבלים ערך 0</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AA38FA9-D79C-44A4-BEF3-58A47161DD1D}" type="slidenum">
              <a:rPr lang="en-IL" smtClean="0"/>
              <a:t>14</a:t>
            </a:fld>
            <a:endParaRPr lang="en-IL"/>
          </a:p>
        </p:txBody>
      </p:sp>
    </p:spTree>
    <p:extLst>
      <p:ext uri="{BB962C8B-B14F-4D97-AF65-F5344CB8AC3E}">
        <p14:creationId xmlns:p14="http://schemas.microsoft.com/office/powerpoint/2010/main" val="953581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ככל שיש יותר רעש מדד </a:t>
            </a:r>
            <a:r>
              <a:rPr lang="en-US" sz="1800" dirty="0">
                <a:effectLst/>
                <a:latin typeface="Calibri" panose="020F0502020204030204" pitchFamily="34" charset="0"/>
                <a:ea typeface="Calibri" panose="020F0502020204030204" pitchFamily="34" charset="0"/>
                <a:cs typeface="Arial" panose="020B0604020202020204" pitchFamily="34" charset="0"/>
              </a:rPr>
              <a:t>FID </a:t>
            </a:r>
            <a:r>
              <a:rPr lang="he-IL" sz="1800" dirty="0">
                <a:effectLst/>
                <a:latin typeface="Calibri" panose="020F0502020204030204" pitchFamily="34" charset="0"/>
                <a:ea typeface="Calibri" panose="020F0502020204030204" pitchFamily="34" charset="0"/>
                <a:cs typeface="Arial" panose="020B0604020202020204" pitchFamily="34" charset="0"/>
              </a:rPr>
              <a:t> עולה</a:t>
            </a:r>
          </a:p>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בנוסף כאשר התוצרים לא דומים במאפיינים לאוביקטים האמיתיים , </a:t>
            </a:r>
            <a:r>
              <a:rPr lang="en-US" sz="1800" dirty="0">
                <a:effectLst/>
                <a:latin typeface="Calibri" panose="020F0502020204030204" pitchFamily="34" charset="0"/>
                <a:ea typeface="Calibri" panose="020F0502020204030204" pitchFamily="34" charset="0"/>
                <a:cs typeface="Arial" panose="020B0604020202020204" pitchFamily="34" charset="0"/>
              </a:rPr>
              <a:t>FID </a:t>
            </a:r>
            <a:r>
              <a:rPr lang="he-IL" sz="1800" dirty="0">
                <a:effectLst/>
                <a:latin typeface="Calibri" panose="020F0502020204030204" pitchFamily="34" charset="0"/>
                <a:ea typeface="Calibri" panose="020F0502020204030204" pitchFamily="34" charset="0"/>
                <a:cs typeface="Arial" panose="020B0604020202020204" pitchFamily="34" charset="0"/>
              </a:rPr>
              <a:t> עולה.</a:t>
            </a:r>
          </a:p>
        </p:txBody>
      </p:sp>
      <p:sp>
        <p:nvSpPr>
          <p:cNvPr id="4" name="Slide Number Placeholder 3"/>
          <p:cNvSpPr>
            <a:spLocks noGrp="1"/>
          </p:cNvSpPr>
          <p:nvPr>
            <p:ph type="sldNum" sz="quarter" idx="5"/>
          </p:nvPr>
        </p:nvSpPr>
        <p:spPr/>
        <p:txBody>
          <a:bodyPr/>
          <a:lstStyle/>
          <a:p>
            <a:fld id="{8AA38FA9-D79C-44A4-BEF3-58A47161DD1D}" type="slidenum">
              <a:rPr lang="en-IL" smtClean="0"/>
              <a:t>15</a:t>
            </a:fld>
            <a:endParaRPr lang="en-IL"/>
          </a:p>
        </p:txBody>
      </p:sp>
    </p:spTree>
    <p:extLst>
      <p:ext uri="{BB962C8B-B14F-4D97-AF65-F5344CB8AC3E}">
        <p14:creationId xmlns:p14="http://schemas.microsoft.com/office/powerpoint/2010/main" val="3150157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rtl="1">
                  <a:lnSpc>
                    <a:spcPct val="150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distance</a:t>
                </a:r>
                <a:r>
                  <a:rPr lang="he-IL"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 Erath mover</a:t>
                </a:r>
                <a:r>
                  <a:rPr lang="he-IL" sz="1800" dirty="0">
                    <a:effectLst/>
                    <a:latin typeface="Calibri" panose="020F0502020204030204" pitchFamily="34" charset="0"/>
                    <a:ea typeface="Calibri" panose="020F0502020204030204" pitchFamily="34" charset="0"/>
                    <a:cs typeface="Arial" panose="020B0604020202020204" pitchFamily="34" charset="0"/>
                  </a:rPr>
                  <a:t>הוא מקרה פרטי של מרחק </a:t>
                </a:r>
                <a:r>
                  <a:rPr lang="en-US" sz="1800" dirty="0">
                    <a:effectLst/>
                    <a:latin typeface="Arial" panose="020B0604020202020204" pitchFamily="34" charset="0"/>
                    <a:ea typeface="Calibri" panose="020F0502020204030204" pitchFamily="34" charset="0"/>
                    <a:cs typeface="Arial" panose="020B0604020202020204" pitchFamily="34" charset="0"/>
                  </a:rPr>
                  <a:t>Wasserstein</a:t>
                </a:r>
                <a:r>
                  <a:rPr lang="he-IL" sz="1800" dirty="0">
                    <a:effectLst/>
                    <a:latin typeface="Calibri" panose="020F0502020204030204" pitchFamily="34" charset="0"/>
                    <a:ea typeface="Calibri" panose="020F0502020204030204" pitchFamily="34" charset="0"/>
                    <a:cs typeface="Arial" panose="020B0604020202020204" pitchFamily="34" charset="0"/>
                  </a:rPr>
                  <a:t> כאשר </a:t>
                </a:r>
                <a:r>
                  <a:rPr lang="en-US" sz="1800" dirty="0">
                    <a:effectLst/>
                    <a:latin typeface="Arial" panose="020B0604020202020204" pitchFamily="34" charset="0"/>
                    <a:ea typeface="Calibri" panose="020F0502020204030204" pitchFamily="34" charset="0"/>
                    <a:cs typeface="Arial" panose="020B0604020202020204" pitchFamily="34" charset="0"/>
                  </a:rPr>
                  <a:t>p =1</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החישוב מחפש את פונקציית העברה בעלת המחיר המינמלי של העברת פוקציה מהתפלגות </a:t>
                </a:r>
                <a14:m>
                  <m:oMath xmlns:m="http://schemas.openxmlformats.org/officeDocument/2006/math">
                    <m:sSub>
                      <m:sSub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effectLst/>
                            <a:latin typeface="Cambria Math" panose="02040503050406030204" pitchFamily="18" charset="0"/>
                            <a:ea typeface="Calibri" panose="020F0502020204030204" pitchFamily="34" charset="0"/>
                            <a:cs typeface="Arial" panose="020B0604020202020204" pitchFamily="34" charset="0"/>
                          </a:rPr>
                          <m:t>𝑟</m:t>
                        </m:r>
                      </m:sub>
                    </m:sSub>
                  </m:oMath>
                </a14:m>
                <a:r>
                  <a:rPr lang="he-IL" sz="1800" dirty="0">
                    <a:effectLst/>
                    <a:latin typeface="Calibri" panose="020F0502020204030204" pitchFamily="34" charset="0"/>
                    <a:ea typeface="Calibri" panose="020F0502020204030204" pitchFamily="34" charset="0"/>
                    <a:cs typeface="Arial" panose="020B0604020202020204" pitchFamily="34" charset="0"/>
                  </a:rPr>
                  <a:t> להתפלגות </a:t>
                </a:r>
                <a14:m>
                  <m:oMath xmlns:m="http://schemas.openxmlformats.org/officeDocument/2006/math">
                    <m:sSub>
                      <m:sSub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 </m:t>
                        </m:r>
                        <m:r>
                          <a:rPr lang="en-US" sz="1800">
                            <a:effectLst/>
                            <a:latin typeface="Cambria Math" panose="02040503050406030204" pitchFamily="18" charset="0"/>
                            <a:ea typeface="Calibri" panose="020F0502020204030204" pitchFamily="34" charset="0"/>
                            <a:cs typeface="Arial" panose="020B0604020202020204" pitchFamily="34" charset="0"/>
                          </a:rPr>
                          <m:t>. </m:t>
                        </m:r>
                        <m:r>
                          <a:rPr lang="en-US" sz="1800" i="1">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effectLst/>
                            <a:latin typeface="Cambria Math" panose="02040503050406030204" pitchFamily="18" charset="0"/>
                            <a:ea typeface="Calibri" panose="020F0502020204030204" pitchFamily="34" charset="0"/>
                            <a:cs typeface="Arial" panose="020B0604020202020204" pitchFamily="34" charset="0"/>
                          </a:rPr>
                          <m:t>𝑔</m:t>
                        </m:r>
                      </m:sub>
                    </m:sSub>
                  </m:oMath>
                </a14:m>
                <a:r>
                  <a:rPr lang="he-IL" sz="1800" dirty="0">
                    <a:effectLst/>
                    <a:latin typeface="Calibri" panose="020F0502020204030204" pitchFamily="34" charset="0"/>
                    <a:ea typeface="Calibri" panose="020F0502020204030204" pitchFamily="34" charset="0"/>
                    <a:cs typeface="Arial" panose="020B0604020202020204" pitchFamily="34" charset="0"/>
                  </a:rPr>
                  <a:t>מחיר פונקציית העברה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𝛾</m:t>
                    </m:r>
                  </m:oMath>
                </a14:m>
                <a:r>
                  <a:rPr lang="he-IL" sz="1800" dirty="0">
                    <a:effectLst/>
                    <a:latin typeface="Calibri" panose="020F0502020204030204" pitchFamily="34" charset="0"/>
                    <a:ea typeface="Times New Roman" panose="02020603050405020304" pitchFamily="18" charset="0"/>
                    <a:cs typeface="Arial" panose="020B0604020202020204" pitchFamily="34" charset="0"/>
                  </a:rPr>
                  <a:t> מחושב על ידי המרחק </a:t>
                </a:r>
                <a14:m>
                  <m:oMath xmlns:m="http://schemas.openxmlformats.org/officeDocument/2006/math">
                    <m:r>
                      <a:rPr lang="en-US" sz="1800" i="1">
                        <a:effectLst/>
                        <a:latin typeface="Cambria Math" panose="02040503050406030204" pitchFamily="18" charset="0"/>
                        <a:ea typeface="Calibri" panose="020F0502020204030204" pitchFamily="34" charset="0"/>
                        <a:cs typeface="Arial" panose="020B0604020202020204" pitchFamily="34" charset="0"/>
                      </a:rPr>
                      <m:t>𝑑</m:t>
                    </m:r>
                    <m:d>
                      <m:dPr>
                        <m:ctrlPr>
                          <a:rPr lang="en-IL"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𝑥</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𝑦</m:t>
                        </m:r>
                      </m:e>
                    </m:d>
                  </m:oMath>
                </a14:m>
                <a:r>
                  <a:rPr lang="he-IL" sz="1800" dirty="0">
                    <a:effectLst/>
                    <a:latin typeface="Calibri" panose="020F0502020204030204" pitchFamily="34" charset="0"/>
                    <a:ea typeface="Times New Roman" panose="02020603050405020304" pitchFamily="18" charset="0"/>
                    <a:cs typeface="Arial" panose="020B0604020202020204" pitchFamily="34" charset="0"/>
                  </a:rPr>
                  <a:t> בין כל נקודה שעוברת כפול כמות הערך שעבר </a:t>
                </a:r>
                <a14:m>
                  <m:oMath xmlns:m="http://schemas.openxmlformats.org/officeDocument/2006/math">
                    <m:sSub>
                      <m:sSub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𝑑</m:t>
                        </m:r>
                      </m:e>
                      <m:sub>
                        <m:r>
                          <a:rPr lang="en-US" sz="1800" i="1">
                            <a:effectLst/>
                            <a:latin typeface="Cambria Math" panose="02040503050406030204" pitchFamily="18" charset="0"/>
                            <a:ea typeface="Calibri" panose="020F0502020204030204" pitchFamily="34" charset="0"/>
                            <a:cs typeface="Arial" panose="020B0604020202020204" pitchFamily="34" charset="0"/>
                          </a:rPr>
                          <m:t>𝛾</m:t>
                        </m:r>
                      </m:sub>
                    </m:sSub>
                    <m:d>
                      <m:dPr>
                        <m:ctrlPr>
                          <a:rPr lang="en-IL"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𝑥</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𝑦</m:t>
                        </m:r>
                      </m:e>
                    </m:d>
                  </m:oMath>
                </a14:m>
                <a:r>
                  <a:rPr lang="he-IL" sz="1800" dirty="0">
                    <a:effectLst/>
                    <a:latin typeface="Calibri" panose="020F0502020204030204" pitchFamily="34" charset="0"/>
                    <a:ea typeface="Times New Roman" panose="02020603050405020304" pitchFamily="18"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dirty="0"/>
              </a:p>
              <a:p>
                <a:pPr algn="r" rtl="1"/>
                <a:endParaRPr lang="en-US" dirty="0"/>
              </a:p>
              <a:p>
                <a:pPr algn="r" rtl="1"/>
                <a:r>
                  <a:rPr lang="he-IL" dirty="0"/>
                  <a:t>לשים לב שמטרות הגנרטור והדסקרימנטור השתנו</a:t>
                </a:r>
                <a:endParaRPr lang="en-IL" dirty="0"/>
              </a:p>
            </p:txBody>
          </p:sp>
        </mc:Choice>
        <mc:Fallback xmlns="">
          <p:sp>
            <p:nvSpPr>
              <p:cNvPr id="3" name="Notes Placeholder 2"/>
              <p:cNvSpPr>
                <a:spLocks noGrp="1"/>
              </p:cNvSpPr>
              <p:nvPr>
                <p:ph type="body" idx="1"/>
              </p:nvPr>
            </p:nvSpPr>
            <p:spPr/>
            <p:txBody>
              <a:bodyPr/>
              <a:lstStyle/>
              <a:p>
                <a:pPr algn="just" rtl="1">
                  <a:lnSpc>
                    <a:spcPct val="150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distance</a:t>
                </a:r>
                <a:r>
                  <a:rPr lang="he-IL"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 Erath mover</a:t>
                </a:r>
                <a:r>
                  <a:rPr lang="he-IL" sz="1800" dirty="0">
                    <a:effectLst/>
                    <a:latin typeface="Calibri" panose="020F0502020204030204" pitchFamily="34" charset="0"/>
                    <a:ea typeface="Calibri" panose="020F0502020204030204" pitchFamily="34" charset="0"/>
                    <a:cs typeface="Arial" panose="020B0604020202020204" pitchFamily="34" charset="0"/>
                  </a:rPr>
                  <a:t>הוא מקרה פרטי של מרחק </a:t>
                </a:r>
                <a:r>
                  <a:rPr lang="en-US" sz="1800" dirty="0">
                    <a:effectLst/>
                    <a:latin typeface="Arial" panose="020B0604020202020204" pitchFamily="34" charset="0"/>
                    <a:ea typeface="Calibri" panose="020F0502020204030204" pitchFamily="34" charset="0"/>
                    <a:cs typeface="Arial" panose="020B0604020202020204" pitchFamily="34" charset="0"/>
                  </a:rPr>
                  <a:t>Wasserstein</a:t>
                </a:r>
                <a:r>
                  <a:rPr lang="he-IL" sz="1800" dirty="0">
                    <a:effectLst/>
                    <a:latin typeface="Calibri" panose="020F0502020204030204" pitchFamily="34" charset="0"/>
                    <a:ea typeface="Calibri" panose="020F0502020204030204" pitchFamily="34" charset="0"/>
                    <a:cs typeface="Arial" panose="020B0604020202020204" pitchFamily="34" charset="0"/>
                  </a:rPr>
                  <a:t> כאשר </a:t>
                </a:r>
                <a:r>
                  <a:rPr lang="en-US" sz="1800" dirty="0">
                    <a:effectLst/>
                    <a:latin typeface="Arial" panose="020B0604020202020204" pitchFamily="34" charset="0"/>
                    <a:ea typeface="Calibri" panose="020F0502020204030204" pitchFamily="34" charset="0"/>
                    <a:cs typeface="Arial" panose="020B0604020202020204" pitchFamily="34" charset="0"/>
                  </a:rPr>
                  <a:t>p =1</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החישוב מחפש את פונקציית העברה בעלת המחיר המינמלי של העברת פוקציה מהתפלגות </a:t>
                </a:r>
                <a:r>
                  <a:rPr lang="en-US" sz="1800" i="0">
                    <a:effectLst/>
                    <a:latin typeface="Cambria Math" panose="02040503050406030204" pitchFamily="18" charset="0"/>
                    <a:ea typeface="Calibri" panose="020F0502020204030204" pitchFamily="34" charset="0"/>
                    <a:cs typeface="Arial" panose="020B0604020202020204" pitchFamily="34" charset="0"/>
                  </a:rPr>
                  <a:t>𝑃</a:t>
                </a:r>
                <a:r>
                  <a:rPr lang="en-IL" sz="1800" i="0">
                    <a:effectLst/>
                    <a:latin typeface="Cambria Math" panose="02040503050406030204" pitchFamily="18" charset="0"/>
                    <a:ea typeface="Calibri" panose="020F0502020204030204" pitchFamily="34" charset="0"/>
                    <a:cs typeface="Arial" panose="020B0604020202020204" pitchFamily="34" charset="0"/>
                  </a:rPr>
                  <a:t>_</a:t>
                </a:r>
                <a:r>
                  <a:rPr lang="en-US" sz="1800" i="0">
                    <a:effectLst/>
                    <a:latin typeface="Cambria Math" panose="02040503050406030204" pitchFamily="18" charset="0"/>
                    <a:ea typeface="Calibri" panose="020F0502020204030204" pitchFamily="34" charset="0"/>
                    <a:cs typeface="Arial" panose="020B0604020202020204" pitchFamily="34" charset="0"/>
                  </a:rPr>
                  <a:t>𝑟</a:t>
                </a:r>
                <a:r>
                  <a:rPr lang="he-IL" sz="1800" dirty="0">
                    <a:effectLst/>
                    <a:latin typeface="Calibri" panose="020F0502020204030204" pitchFamily="34" charset="0"/>
                    <a:ea typeface="Calibri" panose="020F0502020204030204" pitchFamily="34" charset="0"/>
                    <a:cs typeface="Arial" panose="020B0604020202020204" pitchFamily="34" charset="0"/>
                  </a:rPr>
                  <a:t> להתפלגות </a:t>
                </a:r>
                <a:r>
                  <a:rPr lang="en-IL"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 . 𝑃</a:t>
                </a:r>
                <a:r>
                  <a:rPr lang="en-IL" sz="1800" i="0">
                    <a:effectLst/>
                    <a:latin typeface="Cambria Math" panose="02040503050406030204" pitchFamily="18" charset="0"/>
                    <a:ea typeface="Calibri" panose="020F0502020204030204" pitchFamily="34" charset="0"/>
                    <a:cs typeface="Arial" panose="020B0604020202020204" pitchFamily="34" charset="0"/>
                  </a:rPr>
                  <a:t>〗_</a:t>
                </a:r>
                <a:r>
                  <a:rPr lang="en-US" sz="1800" i="0">
                    <a:effectLst/>
                    <a:latin typeface="Cambria Math" panose="02040503050406030204" pitchFamily="18" charset="0"/>
                    <a:ea typeface="Calibri" panose="020F0502020204030204" pitchFamily="34" charset="0"/>
                    <a:cs typeface="Arial" panose="020B0604020202020204" pitchFamily="34" charset="0"/>
                  </a:rPr>
                  <a:t>𝑔</a:t>
                </a:r>
                <a:r>
                  <a:rPr lang="he-IL" sz="1800" dirty="0">
                    <a:effectLst/>
                    <a:latin typeface="Calibri" panose="020F0502020204030204" pitchFamily="34" charset="0"/>
                    <a:ea typeface="Calibri" panose="020F0502020204030204" pitchFamily="34" charset="0"/>
                    <a:cs typeface="Arial" panose="020B0604020202020204" pitchFamily="34" charset="0"/>
                  </a:rPr>
                  <a:t>מחיר פונקציית העברה </a:t>
                </a:r>
                <a:r>
                  <a:rPr lang="en-US" sz="1800" i="0">
                    <a:effectLst/>
                    <a:latin typeface="Cambria Math" panose="02040503050406030204" pitchFamily="18" charset="0"/>
                    <a:ea typeface="Calibri" panose="020F0502020204030204" pitchFamily="34" charset="0"/>
                    <a:cs typeface="Arial" panose="020B0604020202020204" pitchFamily="34" charset="0"/>
                  </a:rPr>
                  <a:t>𝛾</a:t>
                </a:r>
                <a:r>
                  <a:rPr lang="he-IL" sz="1800" dirty="0">
                    <a:effectLst/>
                    <a:latin typeface="Calibri" panose="020F0502020204030204" pitchFamily="34" charset="0"/>
                    <a:ea typeface="Times New Roman" panose="02020603050405020304" pitchFamily="18" charset="0"/>
                    <a:cs typeface="Arial" panose="020B0604020202020204" pitchFamily="34" charset="0"/>
                  </a:rPr>
                  <a:t> מחושב על ידי המרחק </a:t>
                </a:r>
                <a:r>
                  <a:rPr lang="en-US" sz="1800" i="0">
                    <a:effectLst/>
                    <a:latin typeface="Cambria Math" panose="02040503050406030204" pitchFamily="18" charset="0"/>
                    <a:ea typeface="Calibri" panose="020F0502020204030204" pitchFamily="34" charset="0"/>
                    <a:cs typeface="Arial" panose="020B0604020202020204" pitchFamily="34" charset="0"/>
                  </a:rPr>
                  <a:t>𝑑</a:t>
                </a:r>
                <a:r>
                  <a:rPr lang="en-IL"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𝑥,𝑦)</a:t>
                </a:r>
                <a:r>
                  <a:rPr lang="he-IL" sz="1800" dirty="0">
                    <a:effectLst/>
                    <a:latin typeface="Calibri" panose="020F0502020204030204" pitchFamily="34" charset="0"/>
                    <a:ea typeface="Times New Roman" panose="02020603050405020304" pitchFamily="18" charset="0"/>
                    <a:cs typeface="Arial" panose="020B0604020202020204" pitchFamily="34" charset="0"/>
                  </a:rPr>
                  <a:t> בין כל נקודה שעוברת כפול כמות הערך שעבר </a:t>
                </a:r>
                <a:r>
                  <a:rPr lang="en-US" sz="1800" i="0">
                    <a:effectLst/>
                    <a:latin typeface="Cambria Math" panose="02040503050406030204" pitchFamily="18" charset="0"/>
                    <a:ea typeface="Calibri" panose="020F0502020204030204" pitchFamily="34" charset="0"/>
                    <a:cs typeface="Arial" panose="020B0604020202020204" pitchFamily="34" charset="0"/>
                  </a:rPr>
                  <a:t>𝑑</a:t>
                </a:r>
                <a:r>
                  <a:rPr lang="en-IL" sz="1800" i="0">
                    <a:effectLst/>
                    <a:latin typeface="Cambria Math" panose="02040503050406030204" pitchFamily="18" charset="0"/>
                    <a:ea typeface="Calibri" panose="020F0502020204030204" pitchFamily="34" charset="0"/>
                    <a:cs typeface="Arial" panose="020B0604020202020204" pitchFamily="34" charset="0"/>
                  </a:rPr>
                  <a:t>_</a:t>
                </a:r>
                <a:r>
                  <a:rPr lang="en-US" sz="1800" i="0">
                    <a:effectLst/>
                    <a:latin typeface="Cambria Math" panose="02040503050406030204" pitchFamily="18" charset="0"/>
                    <a:ea typeface="Calibri" panose="020F0502020204030204" pitchFamily="34" charset="0"/>
                    <a:cs typeface="Arial" panose="020B0604020202020204" pitchFamily="34" charset="0"/>
                  </a:rPr>
                  <a:t>𝛾</a:t>
                </a:r>
                <a:r>
                  <a:rPr lang="en-IL" sz="1800" i="0">
                    <a:effectLst/>
                    <a:latin typeface="Cambria Math" panose="02040503050406030204" pitchFamily="18" charset="0"/>
                    <a:ea typeface="Calibri" panose="020F0502020204030204" pitchFamily="34" charset="0"/>
                    <a:cs typeface="Arial" panose="020B0604020202020204" pitchFamily="34" charset="0"/>
                  </a:rPr>
                  <a:t> </a:t>
                </a:r>
                <a:r>
                  <a:rPr lang="en-IL" sz="1800" i="0">
                    <a:effectLst/>
                    <a:latin typeface="Cambria Math" panose="02040503050406030204" pitchFamily="18" charset="0"/>
                    <a:cs typeface="Arial" panose="020B0604020202020204" pitchFamily="34" charset="0"/>
                  </a:rPr>
                  <a:t>(</a:t>
                </a:r>
                <a:r>
                  <a:rPr lang="en-US" sz="1800" i="0">
                    <a:effectLst/>
                    <a:latin typeface="Cambria Math" panose="02040503050406030204" pitchFamily="18" charset="0"/>
                    <a:ea typeface="Calibri" panose="020F0502020204030204" pitchFamily="34" charset="0"/>
                    <a:cs typeface="Arial" panose="020B0604020202020204" pitchFamily="34" charset="0"/>
                  </a:rPr>
                  <a:t>𝑥,𝑦)</a:t>
                </a:r>
                <a:r>
                  <a:rPr lang="he-IL" sz="1800" dirty="0">
                    <a:effectLst/>
                    <a:latin typeface="Calibri" panose="020F0502020204030204" pitchFamily="34" charset="0"/>
                    <a:ea typeface="Times New Roman" panose="02020603050405020304" pitchFamily="18" charset="0"/>
                    <a:cs typeface="Arial" panose="020B0604020202020204" pitchFamily="34" charset="0"/>
                  </a:rPr>
                  <a:t>.</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dirty="0"/>
              </a:p>
              <a:p>
                <a:pPr algn="r" rtl="1"/>
                <a:endParaRPr lang="en-US" dirty="0"/>
              </a:p>
              <a:p>
                <a:pPr algn="r" rtl="1"/>
                <a:r>
                  <a:rPr lang="he-IL" dirty="0"/>
                  <a:t>לשים לב שמטרות הגנרטור והדסקרימנטור השתנו</a:t>
                </a:r>
                <a:endParaRPr lang="en-IL" dirty="0"/>
              </a:p>
            </p:txBody>
          </p:sp>
        </mc:Fallback>
      </mc:AlternateContent>
      <p:sp>
        <p:nvSpPr>
          <p:cNvPr id="4" name="Slide Number Placeholder 3"/>
          <p:cNvSpPr>
            <a:spLocks noGrp="1"/>
          </p:cNvSpPr>
          <p:nvPr>
            <p:ph type="sldNum" sz="quarter" idx="5"/>
          </p:nvPr>
        </p:nvSpPr>
        <p:spPr/>
        <p:txBody>
          <a:bodyPr/>
          <a:lstStyle/>
          <a:p>
            <a:fld id="{F4CBC375-BCA4-4F44-8F26-1FAF20F80CC5}" type="slidenum">
              <a:rPr lang="en-IL" smtClean="0"/>
              <a:t>17</a:t>
            </a:fld>
            <a:endParaRPr lang="en-IL"/>
          </a:p>
        </p:txBody>
      </p:sp>
    </p:spTree>
    <p:extLst>
      <p:ext uri="{BB962C8B-B14F-4D97-AF65-F5344CB8AC3E}">
        <p14:creationId xmlns:p14="http://schemas.microsoft.com/office/powerpoint/2010/main" val="353729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1" eaLnBrk="0" fontAlgn="base" latinLnBrk="0" hangingPunct="0">
              <a:lnSpc>
                <a:spcPct val="100000"/>
              </a:lnSpc>
              <a:spcBef>
                <a:spcPct val="0"/>
              </a:spcBef>
              <a:spcAft>
                <a:spcPct val="0"/>
              </a:spcAft>
              <a:buClrTx/>
              <a:buSzTx/>
              <a:buFontTx/>
              <a:buNone/>
              <a:tabLst/>
            </a:pPr>
            <a:r>
              <a:rPr kumimoji="0" lang="en-US"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distance</a:t>
            </a:r>
            <a:r>
              <a:rPr kumimoji="0" lang="he-IL"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הוא מקרה פרטי של מרחק </a:t>
            </a:r>
            <a:r>
              <a:rPr kumimoji="0" lang="en-US"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Wasserstein</a:t>
            </a:r>
            <a:r>
              <a:rPr kumimoji="0" lang="he-IL"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כאשר </a:t>
            </a:r>
            <a:r>
              <a:rPr kumimoji="0" lang="en-US"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p =1</a:t>
            </a:r>
            <a:endParaRPr kumimoji="0" lang="en-US" altLang="en-IL" sz="800" b="0" i="0" u="none" strike="noStrike" cap="none" normalizeH="0" baseline="0" dirty="0">
              <a:ln>
                <a:noFill/>
              </a:ln>
              <a:solidFill>
                <a:schemeClr val="tx1"/>
              </a:solidFill>
              <a:effectLst/>
            </a:endParaRPr>
          </a:p>
          <a:p>
            <a:pPr marL="0" marR="0" lvl="0" indent="0" algn="just" defTabSz="914400" rtl="1" eaLnBrk="0" fontAlgn="base" latinLnBrk="0" hangingPunct="0">
              <a:lnSpc>
                <a:spcPct val="100000"/>
              </a:lnSpc>
              <a:spcBef>
                <a:spcPct val="0"/>
              </a:spcBef>
              <a:spcAft>
                <a:spcPct val="0"/>
              </a:spcAft>
              <a:buClrTx/>
              <a:buSzTx/>
              <a:buFontTx/>
              <a:buNone/>
              <a:tabLst/>
            </a:pPr>
            <a:r>
              <a:rPr kumimoji="0" lang="he-IL"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החישוב מחפש את פונקציית העברה בעלת המחיר המינמלי של העברת פוקציה מהתפלגות </a:t>
            </a:r>
            <a:r>
              <a:rPr kumimoji="0" lang="en-US" altLang="en-IL" sz="1200" b="0" i="1" u="none" strike="noStrike" cap="none" normalizeH="0" baseline="0" dirty="0" err="1">
                <a:ln>
                  <a:noFill/>
                </a:ln>
                <a:solidFill>
                  <a:schemeClr val="tx1"/>
                </a:solidFill>
                <a:effectLst/>
                <a:latin typeface="Cambria Math" panose="02040503050406030204" pitchFamily="18" charset="0"/>
                <a:ea typeface="Calibri" panose="020F0502020204030204" pitchFamily="34" charset="0"/>
                <a:cs typeface="Arial" panose="020B0604020202020204" pitchFamily="34" charset="0"/>
              </a:rPr>
              <a:t>Pr</a:t>
            </a:r>
            <a:r>
              <a:rPr kumimoji="0" lang="he-IL"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להתפלגות </a:t>
            </a:r>
            <a:r>
              <a:rPr kumimoji="0" lang="en-US" altLang="en-IL" sz="1200" b="0" i="1" u="none" strike="noStrike" cap="none" normalizeH="0" baseline="0" dirty="0">
                <a:ln>
                  <a:noFill/>
                </a:ln>
                <a:solidFill>
                  <a:schemeClr val="tx1"/>
                </a:solidFill>
                <a:effectLst/>
                <a:latin typeface="Cambria Math" panose="02040503050406030204" pitchFamily="18" charset="0"/>
                <a:ea typeface="Calibri" panose="020F0502020204030204" pitchFamily="34" charset="0"/>
                <a:cs typeface="Arial" panose="020B0604020202020204" pitchFamily="34" charset="0"/>
              </a:rPr>
              <a:t> </a:t>
            </a:r>
            <a:r>
              <a:rPr kumimoji="0" lang="en-US" altLang="en-IL" sz="1200" b="0" i="0" u="none" strike="noStrike" cap="none" normalizeH="0" baseline="0" dirty="0">
                <a:ln>
                  <a:noFill/>
                </a:ln>
                <a:solidFill>
                  <a:schemeClr val="tx1"/>
                </a:solidFill>
                <a:effectLst/>
                <a:latin typeface="Cambria Math" panose="02040503050406030204" pitchFamily="18" charset="0"/>
                <a:ea typeface="Calibri" panose="020F0502020204030204" pitchFamily="34" charset="0"/>
                <a:cs typeface="Arial" panose="020B0604020202020204" pitchFamily="34" charset="0"/>
              </a:rPr>
              <a:t>. </a:t>
            </a:r>
            <a:r>
              <a:rPr kumimoji="0" lang="en-US" altLang="en-IL" sz="1200" b="0" i="1" u="none" strike="noStrike" cap="none" normalizeH="0" baseline="0" dirty="0">
                <a:ln>
                  <a:noFill/>
                </a:ln>
                <a:solidFill>
                  <a:schemeClr val="tx1"/>
                </a:solidFill>
                <a:effectLst/>
                <a:latin typeface="Cambria Math" panose="02040503050406030204" pitchFamily="18" charset="0"/>
                <a:ea typeface="Calibri" panose="020F0502020204030204" pitchFamily="34" charset="0"/>
                <a:cs typeface="Arial" panose="020B0604020202020204" pitchFamily="34" charset="0"/>
              </a:rPr>
              <a:t>Pg</a:t>
            </a:r>
            <a:r>
              <a:rPr kumimoji="0" lang="he-IL" altLang="en-IL"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מחיר פונקציית העברה </a:t>
            </a:r>
            <a:r>
              <a:rPr kumimoji="0" lang="en-US" altLang="en-IL" sz="1200" b="0" i="1" u="none" strike="noStrike" cap="none" normalizeH="0" baseline="0" dirty="0">
                <a:ln>
                  <a:noFill/>
                </a:ln>
                <a:solidFill>
                  <a:schemeClr val="tx1"/>
                </a:solidFill>
                <a:effectLst/>
                <a:latin typeface="Cambria Math" panose="02040503050406030204" pitchFamily="18" charset="0"/>
                <a:ea typeface="Calibri" panose="020F0502020204030204" pitchFamily="34" charset="0"/>
                <a:cs typeface="Arial" panose="020B0604020202020204" pitchFamily="34" charset="0"/>
              </a:rPr>
              <a:t>γ</a:t>
            </a:r>
            <a:r>
              <a:rPr kumimoji="0" lang="he-IL" altLang="en-IL"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 מחושב על ידי המרחק </a:t>
            </a:r>
            <a:r>
              <a:rPr kumimoji="0" lang="en-US" altLang="en-IL" sz="1200" b="0" i="1" u="none" strike="noStrike" cap="none" normalizeH="0" baseline="0" dirty="0" err="1">
                <a:ln>
                  <a:noFill/>
                </a:ln>
                <a:solidFill>
                  <a:schemeClr val="tx1"/>
                </a:solidFill>
                <a:effectLst/>
                <a:latin typeface="Cambria Math" panose="02040503050406030204" pitchFamily="18" charset="0"/>
                <a:ea typeface="Calibri" panose="020F0502020204030204" pitchFamily="34" charset="0"/>
                <a:cs typeface="Arial" panose="020B0604020202020204" pitchFamily="34" charset="0"/>
              </a:rPr>
              <a:t>dx,y</a:t>
            </a:r>
            <a:r>
              <a:rPr kumimoji="0" lang="he-IL" altLang="en-IL"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 בין כל נקודה שעוברת כפול כמות הערך שעבר </a:t>
            </a:r>
            <a:r>
              <a:rPr kumimoji="0" lang="en-US" altLang="en-IL" sz="1200" b="0" i="1" u="none" strike="noStrike" cap="none" normalizeH="0" baseline="0" dirty="0" err="1">
                <a:ln>
                  <a:noFill/>
                </a:ln>
                <a:solidFill>
                  <a:schemeClr val="tx1"/>
                </a:solidFill>
                <a:effectLst/>
                <a:latin typeface="Cambria Math" panose="02040503050406030204" pitchFamily="18" charset="0"/>
                <a:ea typeface="Calibri" panose="020F0502020204030204" pitchFamily="34" charset="0"/>
                <a:cs typeface="Arial" panose="020B0604020202020204" pitchFamily="34" charset="0"/>
              </a:rPr>
              <a:t>dγx,y</a:t>
            </a:r>
            <a:r>
              <a:rPr kumimoji="0" lang="he-IL" altLang="en-IL"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a:t>
            </a:r>
            <a:endPar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endParaRPr lang="en-IL" dirty="0"/>
          </a:p>
        </p:txBody>
      </p:sp>
      <p:sp>
        <p:nvSpPr>
          <p:cNvPr id="4" name="Slide Number Placeholder 3"/>
          <p:cNvSpPr>
            <a:spLocks noGrp="1"/>
          </p:cNvSpPr>
          <p:nvPr>
            <p:ph type="sldNum" sz="quarter" idx="5"/>
          </p:nvPr>
        </p:nvSpPr>
        <p:spPr/>
        <p:txBody>
          <a:bodyPr/>
          <a:lstStyle/>
          <a:p>
            <a:fld id="{F4CBC375-BCA4-4F44-8F26-1FAF20F80CC5}" type="slidenum">
              <a:rPr lang="en-IL" smtClean="0"/>
              <a:t>19</a:t>
            </a:fld>
            <a:endParaRPr lang="en-IL"/>
          </a:p>
        </p:txBody>
      </p:sp>
    </p:spTree>
    <p:extLst>
      <p:ext uri="{BB962C8B-B14F-4D97-AF65-F5344CB8AC3E}">
        <p14:creationId xmlns:p14="http://schemas.microsoft.com/office/powerpoint/2010/main" val="1976495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lnSpc>
                <a:spcPct val="107000"/>
              </a:lnSpc>
              <a:spcAft>
                <a:spcPts val="800"/>
              </a:spcAft>
            </a:pPr>
            <a:r>
              <a:rPr lang="he-IL" sz="1800" dirty="0">
                <a:effectLst/>
                <a:latin typeface="Calibri" panose="020F0502020204030204" pitchFamily="34" charset="0"/>
                <a:ea typeface="Calibri" panose="020F0502020204030204" pitchFamily="34" charset="0"/>
                <a:cs typeface="David" panose="020E0502060401010101" pitchFamily="34" charset="-79"/>
              </a:rPr>
              <a:t>שנורמליזציה בעזרת </a:t>
            </a:r>
            <a:r>
              <a:rPr lang="en-US" sz="1800" dirty="0">
                <a:effectLst/>
                <a:latin typeface="David" panose="020E0502060401010101" pitchFamily="34" charset="-79"/>
                <a:ea typeface="Calibri" panose="020F0502020204030204" pitchFamily="34" charset="0"/>
                <a:cs typeface="Arial" panose="020B0604020202020204" pitchFamily="34" charset="0"/>
              </a:rPr>
              <a:t>batch normalization</a:t>
            </a:r>
            <a:r>
              <a:rPr lang="he-IL" sz="1800" dirty="0">
                <a:effectLst/>
                <a:latin typeface="Calibri" panose="020F0502020204030204" pitchFamily="34" charset="0"/>
                <a:ea typeface="Calibri" panose="020F0502020204030204" pitchFamily="34" charset="0"/>
                <a:cs typeface="David" panose="020E0502060401010101" pitchFamily="34" charset="-79"/>
              </a:rPr>
              <a:t> משנה את הבעיה ממיפוי של קלט אחד לפלט אחד למיפוי מקבוצה שלמה של קלטים לקבוצה שלמה של פלטים. בתנאי רגולציה על הגרדיאנט רצינו להטיל קנס על הנורמה של הגרדיאנט של הדיסקרימנטור ביחס לקלט יחיד, ולא לכל הקבוצה. כדי לפתור את הבעיה זו, מחברי המאמר הציעו להשמיט את שכבת ה </a:t>
            </a:r>
            <a:r>
              <a:rPr lang="en-US" sz="1800" dirty="0">
                <a:effectLst/>
                <a:latin typeface="David" panose="020E0502060401010101" pitchFamily="34" charset="-79"/>
                <a:ea typeface="Calibri" panose="020F0502020204030204" pitchFamily="34" charset="0"/>
                <a:cs typeface="Arial" panose="020B0604020202020204" pitchFamily="34" charset="0"/>
              </a:rPr>
              <a:t>batch normalization</a:t>
            </a:r>
            <a:r>
              <a:rPr lang="he-IL" sz="1800" dirty="0">
                <a:effectLst/>
                <a:latin typeface="Calibri" panose="020F0502020204030204" pitchFamily="34" charset="0"/>
                <a:ea typeface="Calibri" panose="020F0502020204030204" pitchFamily="34" charset="0"/>
                <a:cs typeface="David" panose="020E0502060401010101" pitchFamily="34" charset="-79"/>
              </a:rPr>
              <a:t> ולהחליפו ב </a:t>
            </a:r>
            <a:r>
              <a:rPr lang="en-US" sz="1800" dirty="0">
                <a:effectLst/>
                <a:latin typeface="David" panose="020E0502060401010101" pitchFamily="34" charset="-79"/>
                <a:ea typeface="Calibri" panose="020F0502020204030204" pitchFamily="34" charset="0"/>
                <a:cs typeface="Arial" panose="020B0604020202020204" pitchFamily="34" charset="0"/>
              </a:rPr>
              <a:t>layer normalization</a:t>
            </a:r>
            <a:r>
              <a:rPr lang="he-IL" sz="1800" dirty="0">
                <a:effectLst/>
                <a:latin typeface="Calibri" panose="020F0502020204030204" pitchFamily="34" charset="0"/>
                <a:ea typeface="Calibri" panose="020F0502020204030204" pitchFamily="34" charset="0"/>
                <a:cs typeface="David" panose="020E0502060401010101" pitchFamily="34" charset="-79"/>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E3DB9A2-6736-4C8B-9CA9-51D88F7DA02D}" type="slidenum">
              <a:rPr lang="en-IL" smtClean="0"/>
              <a:t>20</a:t>
            </a:fld>
            <a:endParaRPr lang="en-IL"/>
          </a:p>
        </p:txBody>
      </p:sp>
    </p:spTree>
    <p:extLst>
      <p:ext uri="{BB962C8B-B14F-4D97-AF65-F5344CB8AC3E}">
        <p14:creationId xmlns:p14="http://schemas.microsoft.com/office/powerpoint/2010/main" val="895187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ניתן לראות כמה גדלי </a:t>
            </a:r>
            <a:r>
              <a:rPr lang="en-US" sz="1800" dirty="0">
                <a:effectLst/>
                <a:latin typeface="Calibri" panose="020F0502020204030204" pitchFamily="34" charset="0"/>
                <a:ea typeface="Calibri" panose="020F0502020204030204" pitchFamily="34" charset="0"/>
                <a:cs typeface="Arial" panose="020B0604020202020204" pitchFamily="34" charset="0"/>
              </a:rPr>
              <a:t>PATCH </a:t>
            </a:r>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50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כאשר הגדול 70 על 70 מייצר הכי פחות ארטיקפרטים .</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AA38FA9-D79C-44A4-BEF3-58A47161DD1D}" type="slidenum">
              <a:rPr lang="en-IL" smtClean="0"/>
              <a:t>21</a:t>
            </a:fld>
            <a:endParaRPr lang="en-IL"/>
          </a:p>
        </p:txBody>
      </p:sp>
    </p:spTree>
    <p:extLst>
      <p:ext uri="{BB962C8B-B14F-4D97-AF65-F5344CB8AC3E}">
        <p14:creationId xmlns:p14="http://schemas.microsoft.com/office/powerpoint/2010/main" val="958222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22</a:t>
            </a:fld>
            <a:endParaRPr lang="en-IL"/>
          </a:p>
        </p:txBody>
      </p:sp>
    </p:spTree>
    <p:extLst>
      <p:ext uri="{BB962C8B-B14F-4D97-AF65-F5344CB8AC3E}">
        <p14:creationId xmlns:p14="http://schemas.microsoft.com/office/powerpoint/2010/main" val="4281554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24</a:t>
            </a:fld>
            <a:endParaRPr lang="en-IL"/>
          </a:p>
        </p:txBody>
      </p:sp>
    </p:spTree>
    <p:extLst>
      <p:ext uri="{BB962C8B-B14F-4D97-AF65-F5344CB8AC3E}">
        <p14:creationId xmlns:p14="http://schemas.microsoft.com/office/powerpoint/2010/main" val="1418006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4</a:t>
            </a:fld>
            <a:endParaRPr lang="en-IL"/>
          </a:p>
        </p:txBody>
      </p:sp>
    </p:spTree>
    <p:extLst>
      <p:ext uri="{BB962C8B-B14F-4D97-AF65-F5344CB8AC3E}">
        <p14:creationId xmlns:p14="http://schemas.microsoft.com/office/powerpoint/2010/main" val="3432812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a:p>
            <a:pPr algn="r" rtl="1"/>
            <a:endParaRPr lang="he-IL" dirty="0"/>
          </a:p>
          <a:p>
            <a:pPr lvl="1" algn="r" rtl="1"/>
            <a:r>
              <a:rPr lang="en-US" dirty="0" err="1"/>
              <a:t>batchNorm</a:t>
            </a:r>
            <a:r>
              <a:rPr lang="he-IL" dirty="0"/>
              <a:t> מנרמלים את הכניסות עבור כל שכבה לפי תוחלת 0 ושונות 1.</a:t>
            </a:r>
          </a:p>
          <a:p>
            <a:pPr lvl="1" algn="r"/>
            <a:r>
              <a:rPr lang="he-IL" b="0" i="0" dirty="0">
                <a:solidFill>
                  <a:srgbClr val="050505"/>
                </a:solidFill>
                <a:effectLst/>
                <a:latin typeface="Segoe UI Historic" panose="020B0502040204020203" pitchFamily="34" charset="0"/>
              </a:rPr>
              <a:t>הסיגנל בכניסה לכל שכבה יכול להשתנות מאוד בין איטרציות ולהיראות כאילו מגיע מפילוג שונה בכל פעם, </a:t>
            </a:r>
            <a:br>
              <a:rPr lang="en-US" b="0" i="0" dirty="0">
                <a:solidFill>
                  <a:srgbClr val="050505"/>
                </a:solidFill>
                <a:effectLst/>
                <a:latin typeface="Segoe UI Historic" panose="020B0502040204020203" pitchFamily="34" charset="0"/>
              </a:rPr>
            </a:br>
            <a:r>
              <a:rPr lang="he-IL" b="0" i="0" dirty="0">
                <a:solidFill>
                  <a:srgbClr val="050505"/>
                </a:solidFill>
                <a:effectLst/>
                <a:latin typeface="Segoe UI Historic" panose="020B0502040204020203" pitchFamily="34" charset="0"/>
              </a:rPr>
              <a:t>הסיבה לכך הוא השינוי הנוצר בעקבות עדכון פרמטרים מהשכבה הקודמת, הגורם לשינוי בכניסות שהשכבה הנוכחית מקבלת.</a:t>
            </a:r>
            <a:br>
              <a:rPr lang="en-US" b="0" i="0" dirty="0">
                <a:solidFill>
                  <a:srgbClr val="050505"/>
                </a:solidFill>
                <a:effectLst/>
                <a:latin typeface="Segoe UI Historic" panose="020B0502040204020203" pitchFamily="34" charset="0"/>
              </a:rPr>
            </a:br>
            <a:r>
              <a:rPr lang="he-IL" b="0" i="0" dirty="0">
                <a:solidFill>
                  <a:srgbClr val="050505"/>
                </a:solidFill>
                <a:effectLst/>
                <a:latin typeface="Segoe UI Historic" panose="020B0502040204020203" pitchFamily="34" charset="0"/>
              </a:rPr>
              <a:t>והטיעון הרווח הוא שהשכבות שמעל צריכות להתאים את עצמן לסיגנל המשתנה, ולכן זה מאט את ההתכנסות.</a:t>
            </a:r>
          </a:p>
          <a:p>
            <a:pPr algn="r" rtl="1"/>
            <a:endParaRPr lang="he-IL" dirty="0"/>
          </a:p>
          <a:p>
            <a:pPr algn="r" rtl="1"/>
            <a:endParaRPr lang="he-IL" dirty="0"/>
          </a:p>
          <a:p>
            <a:pPr algn="r" rtl="1"/>
            <a:endParaRPr lang="he-IL" dirty="0"/>
          </a:p>
          <a:p>
            <a:pPr algn="r" rtl="1"/>
            <a:endParaRPr lang="he-IL" dirty="0"/>
          </a:p>
          <a:p>
            <a:pPr algn="r" rtl="1"/>
            <a:r>
              <a:rPr lang="he-IL" dirty="0"/>
              <a:t>חיבור נוסף משפר את האיכות ולא משפיע על הזמן</a:t>
            </a:r>
          </a:p>
          <a:p>
            <a:pPr algn="r" rtl="1"/>
            <a:endParaRPr lang="he-IL" dirty="0"/>
          </a:p>
        </p:txBody>
      </p:sp>
      <p:sp>
        <p:nvSpPr>
          <p:cNvPr id="4" name="Slide Number Placeholder 3"/>
          <p:cNvSpPr>
            <a:spLocks noGrp="1"/>
          </p:cNvSpPr>
          <p:nvPr>
            <p:ph type="sldNum" sz="quarter" idx="5"/>
          </p:nvPr>
        </p:nvSpPr>
        <p:spPr/>
        <p:txBody>
          <a:bodyPr/>
          <a:lstStyle/>
          <a:p>
            <a:fld id="{8AA38FA9-D79C-44A4-BEF3-58A47161DD1D}" type="slidenum">
              <a:rPr lang="en-IL" smtClean="0"/>
              <a:t>7</a:t>
            </a:fld>
            <a:endParaRPr lang="en-IL"/>
          </a:p>
        </p:txBody>
      </p:sp>
    </p:spTree>
    <p:extLst>
      <p:ext uri="{BB962C8B-B14F-4D97-AF65-F5344CB8AC3E}">
        <p14:creationId xmlns:p14="http://schemas.microsoft.com/office/powerpoint/2010/main" val="3978446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8AA38FA9-D79C-44A4-BEF3-58A47161DD1D}" type="slidenum">
              <a:rPr lang="en-IL" smtClean="0"/>
              <a:t>8</a:t>
            </a:fld>
            <a:endParaRPr lang="en-IL"/>
          </a:p>
        </p:txBody>
      </p:sp>
    </p:spTree>
    <p:extLst>
      <p:ext uri="{BB962C8B-B14F-4D97-AF65-F5344CB8AC3E}">
        <p14:creationId xmlns:p14="http://schemas.microsoft.com/office/powerpoint/2010/main" val="3141730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8AA38FA9-D79C-44A4-BEF3-58A47161DD1D}" type="slidenum">
              <a:rPr lang="en-IL" smtClean="0"/>
              <a:t>9</a:t>
            </a:fld>
            <a:endParaRPr lang="en-IL"/>
          </a:p>
        </p:txBody>
      </p:sp>
    </p:spTree>
    <p:extLst>
      <p:ext uri="{BB962C8B-B14F-4D97-AF65-F5344CB8AC3E}">
        <p14:creationId xmlns:p14="http://schemas.microsoft.com/office/powerpoint/2010/main" val="678039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פונקציית המטרה של אימון רשת הגנרטור מורכבת מפוקציית ההפסד באימון רשתות יריבות ופונקציית ההפסד לפי תוכן</a:t>
            </a:r>
          </a:p>
          <a:p>
            <a:pPr algn="r" rtl="1"/>
            <a:endParaRPr lang="en-US" dirty="0"/>
          </a:p>
          <a:p>
            <a:pPr algn="r" rtl="1"/>
            <a:endParaRPr lang="he-IL" dirty="0"/>
          </a:p>
          <a:p>
            <a:pPr algn="r" rtl="1"/>
            <a:r>
              <a:rPr lang="he-IL" dirty="0"/>
              <a:t>נשים לב כי התמונה ב </a:t>
            </a:r>
            <a:r>
              <a:rPr lang="en-US" dirty="0"/>
              <a:t>SRRESNET </a:t>
            </a:r>
            <a:r>
              <a:rPr lang="he-IL" dirty="0"/>
              <a:t> אכן יותר קרובה לתמונת המקור אבל </a:t>
            </a:r>
            <a:r>
              <a:rPr lang="en-US" dirty="0"/>
              <a:t>SRGAN </a:t>
            </a:r>
            <a:r>
              <a:rPr lang="he-IL" dirty="0"/>
              <a:t> יותר חדה </a:t>
            </a:r>
          </a:p>
          <a:p>
            <a:pPr algn="r" rtl="1"/>
            <a:endParaRPr lang="he-IL" dirty="0"/>
          </a:p>
        </p:txBody>
      </p:sp>
      <p:sp>
        <p:nvSpPr>
          <p:cNvPr id="4" name="Slide Number Placeholder 3"/>
          <p:cNvSpPr>
            <a:spLocks noGrp="1"/>
          </p:cNvSpPr>
          <p:nvPr>
            <p:ph type="sldNum" sz="quarter" idx="5"/>
          </p:nvPr>
        </p:nvSpPr>
        <p:spPr/>
        <p:txBody>
          <a:bodyPr/>
          <a:lstStyle/>
          <a:p>
            <a:fld id="{8AA38FA9-D79C-44A4-BEF3-58A47161DD1D}" type="slidenum">
              <a:rPr lang="en-IL" smtClean="0"/>
              <a:t>10</a:t>
            </a:fld>
            <a:endParaRPr lang="en-IL"/>
          </a:p>
        </p:txBody>
      </p:sp>
    </p:spTree>
    <p:extLst>
      <p:ext uri="{BB962C8B-B14F-4D97-AF65-F5344CB8AC3E}">
        <p14:creationId xmlns:p14="http://schemas.microsoft.com/office/powerpoint/2010/main" val="2726604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11</a:t>
            </a:fld>
            <a:endParaRPr lang="en-IL"/>
          </a:p>
        </p:txBody>
      </p:sp>
    </p:spTree>
    <p:extLst>
      <p:ext uri="{BB962C8B-B14F-4D97-AF65-F5344CB8AC3E}">
        <p14:creationId xmlns:p14="http://schemas.microsoft.com/office/powerpoint/2010/main" val="2926371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6E3DB9A2-6736-4C8B-9CA9-51D88F7DA02D}" type="slidenum">
              <a:rPr lang="en-IL" smtClean="0"/>
              <a:t>12</a:t>
            </a:fld>
            <a:endParaRPr lang="en-IL"/>
          </a:p>
        </p:txBody>
      </p:sp>
    </p:spTree>
    <p:extLst>
      <p:ext uri="{BB962C8B-B14F-4D97-AF65-F5344CB8AC3E}">
        <p14:creationId xmlns:p14="http://schemas.microsoft.com/office/powerpoint/2010/main" val="4010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lnSpc>
                <a:spcPct val="150000"/>
              </a:lnSpc>
              <a:spcAft>
                <a:spcPts val="800"/>
              </a:spcAft>
            </a:pP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AA38FA9-D79C-44A4-BEF3-58A47161DD1D}" type="slidenum">
              <a:rPr lang="en-IL" smtClean="0"/>
              <a:t>13</a:t>
            </a:fld>
            <a:endParaRPr lang="en-IL"/>
          </a:p>
        </p:txBody>
      </p:sp>
    </p:spTree>
    <p:extLst>
      <p:ext uri="{BB962C8B-B14F-4D97-AF65-F5344CB8AC3E}">
        <p14:creationId xmlns:p14="http://schemas.microsoft.com/office/powerpoint/2010/main" val="1249696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5CD1-D19C-3BFF-CDFB-9AFF8DBCAD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FB921896-75D6-0582-00ED-CCCA5794B1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1930B34B-5BE2-CD65-95B9-2B6AB0956ACD}"/>
              </a:ext>
            </a:extLst>
          </p:cNvPr>
          <p:cNvSpPr>
            <a:spLocks noGrp="1"/>
          </p:cNvSpPr>
          <p:nvPr>
            <p:ph type="dt" sz="half" idx="10"/>
          </p:nvPr>
        </p:nvSpPr>
        <p:spPr/>
        <p:txBody>
          <a:bodyPr/>
          <a:lstStyle/>
          <a:p>
            <a:fld id="{482D2A71-F02D-4700-810B-6770B5B9BBAE}" type="datetimeFigureOut">
              <a:rPr lang="en-IL" smtClean="0"/>
              <a:t>08/07/2023</a:t>
            </a:fld>
            <a:endParaRPr lang="en-IL"/>
          </a:p>
        </p:txBody>
      </p:sp>
      <p:sp>
        <p:nvSpPr>
          <p:cNvPr id="5" name="Footer Placeholder 4">
            <a:extLst>
              <a:ext uri="{FF2B5EF4-FFF2-40B4-BE49-F238E27FC236}">
                <a16:creationId xmlns:a16="http://schemas.microsoft.com/office/drawing/2014/main" id="{667B312F-84E2-08D8-1080-187D1154E294}"/>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09F1584-E8DC-EE5C-6D7A-5B665B07044D}"/>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47094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F42E-1F23-8410-DD64-EEDF4E6CE4C5}"/>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468BE0B2-FB4E-B48C-71D4-06C291FD50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813D467-1071-6D3E-F5A2-B06BF0289243}"/>
              </a:ext>
            </a:extLst>
          </p:cNvPr>
          <p:cNvSpPr>
            <a:spLocks noGrp="1"/>
          </p:cNvSpPr>
          <p:nvPr>
            <p:ph type="dt" sz="half" idx="10"/>
          </p:nvPr>
        </p:nvSpPr>
        <p:spPr/>
        <p:txBody>
          <a:bodyPr/>
          <a:lstStyle/>
          <a:p>
            <a:fld id="{482D2A71-F02D-4700-810B-6770B5B9BBAE}" type="datetimeFigureOut">
              <a:rPr lang="en-IL" smtClean="0"/>
              <a:t>08/07/2023</a:t>
            </a:fld>
            <a:endParaRPr lang="en-IL"/>
          </a:p>
        </p:txBody>
      </p:sp>
      <p:sp>
        <p:nvSpPr>
          <p:cNvPr id="5" name="Footer Placeholder 4">
            <a:extLst>
              <a:ext uri="{FF2B5EF4-FFF2-40B4-BE49-F238E27FC236}">
                <a16:creationId xmlns:a16="http://schemas.microsoft.com/office/drawing/2014/main" id="{76B72153-5EC8-AA4C-E4F0-541B7A1B18A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4295E15-5D2D-2BB6-C0FA-794B1CD5129B}"/>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1282415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E11686-0182-B347-74E6-632A0D8B50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318BC248-6C27-A25B-802F-6451895036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F7BBEE6-C279-094E-D695-EB57B77A57D4}"/>
              </a:ext>
            </a:extLst>
          </p:cNvPr>
          <p:cNvSpPr>
            <a:spLocks noGrp="1"/>
          </p:cNvSpPr>
          <p:nvPr>
            <p:ph type="dt" sz="half" idx="10"/>
          </p:nvPr>
        </p:nvSpPr>
        <p:spPr/>
        <p:txBody>
          <a:bodyPr/>
          <a:lstStyle/>
          <a:p>
            <a:fld id="{482D2A71-F02D-4700-810B-6770B5B9BBAE}" type="datetimeFigureOut">
              <a:rPr lang="en-IL" smtClean="0"/>
              <a:t>08/07/2023</a:t>
            </a:fld>
            <a:endParaRPr lang="en-IL"/>
          </a:p>
        </p:txBody>
      </p:sp>
      <p:sp>
        <p:nvSpPr>
          <p:cNvPr id="5" name="Footer Placeholder 4">
            <a:extLst>
              <a:ext uri="{FF2B5EF4-FFF2-40B4-BE49-F238E27FC236}">
                <a16:creationId xmlns:a16="http://schemas.microsoft.com/office/drawing/2014/main" id="{39DF29C7-D22B-4B72-5AF2-4EA7F24022F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4B38679-ADB0-0FBF-663C-1E92D031B917}"/>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913379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C8791-483B-7F1E-B8C4-73B8F722F62D}"/>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818B53C4-1E4C-28FF-6501-B8B4DE5104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321D9C20-C937-1383-3D7A-5BFAD7B1ED6D}"/>
              </a:ext>
            </a:extLst>
          </p:cNvPr>
          <p:cNvSpPr>
            <a:spLocks noGrp="1"/>
          </p:cNvSpPr>
          <p:nvPr>
            <p:ph type="dt" sz="half" idx="10"/>
          </p:nvPr>
        </p:nvSpPr>
        <p:spPr/>
        <p:txBody>
          <a:bodyPr/>
          <a:lstStyle/>
          <a:p>
            <a:fld id="{482D2A71-F02D-4700-810B-6770B5B9BBAE}" type="datetimeFigureOut">
              <a:rPr lang="en-IL" smtClean="0"/>
              <a:t>08/07/2023</a:t>
            </a:fld>
            <a:endParaRPr lang="en-IL"/>
          </a:p>
        </p:txBody>
      </p:sp>
      <p:sp>
        <p:nvSpPr>
          <p:cNvPr id="5" name="Footer Placeholder 4">
            <a:extLst>
              <a:ext uri="{FF2B5EF4-FFF2-40B4-BE49-F238E27FC236}">
                <a16:creationId xmlns:a16="http://schemas.microsoft.com/office/drawing/2014/main" id="{CB0960A3-96EF-0709-3DE5-31DA40F3E25C}"/>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FBF3529-CA0A-7EEB-EF7C-AEA57B0DC0D5}"/>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4190206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49560-D032-EA8F-E66F-423D4ED48A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9CB17A24-D831-BCFB-7DE7-DE81833F4F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E6628A-8819-73D3-AEC5-ED094C3D222E}"/>
              </a:ext>
            </a:extLst>
          </p:cNvPr>
          <p:cNvSpPr>
            <a:spLocks noGrp="1"/>
          </p:cNvSpPr>
          <p:nvPr>
            <p:ph type="dt" sz="half" idx="10"/>
          </p:nvPr>
        </p:nvSpPr>
        <p:spPr/>
        <p:txBody>
          <a:bodyPr/>
          <a:lstStyle/>
          <a:p>
            <a:fld id="{482D2A71-F02D-4700-810B-6770B5B9BBAE}" type="datetimeFigureOut">
              <a:rPr lang="en-IL" smtClean="0"/>
              <a:t>08/07/2023</a:t>
            </a:fld>
            <a:endParaRPr lang="en-IL"/>
          </a:p>
        </p:txBody>
      </p:sp>
      <p:sp>
        <p:nvSpPr>
          <p:cNvPr id="5" name="Footer Placeholder 4">
            <a:extLst>
              <a:ext uri="{FF2B5EF4-FFF2-40B4-BE49-F238E27FC236}">
                <a16:creationId xmlns:a16="http://schemas.microsoft.com/office/drawing/2014/main" id="{3F1FB856-4F0B-A44E-DFFB-F4A082271DB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B303164-99B0-D8AB-1524-DDA07DFC97C7}"/>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2650485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84D9-41E5-B4D7-FED1-FE961A65079B}"/>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FE053B83-F251-774B-BA70-15F6A19150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B6D72A15-046E-74D2-5C29-74FD4BFA30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12AB3D4F-02BF-777E-6670-8E5AFA4D0D9F}"/>
              </a:ext>
            </a:extLst>
          </p:cNvPr>
          <p:cNvSpPr>
            <a:spLocks noGrp="1"/>
          </p:cNvSpPr>
          <p:nvPr>
            <p:ph type="dt" sz="half" idx="10"/>
          </p:nvPr>
        </p:nvSpPr>
        <p:spPr/>
        <p:txBody>
          <a:bodyPr/>
          <a:lstStyle/>
          <a:p>
            <a:fld id="{482D2A71-F02D-4700-810B-6770B5B9BBAE}" type="datetimeFigureOut">
              <a:rPr lang="en-IL" smtClean="0"/>
              <a:t>08/07/2023</a:t>
            </a:fld>
            <a:endParaRPr lang="en-IL"/>
          </a:p>
        </p:txBody>
      </p:sp>
      <p:sp>
        <p:nvSpPr>
          <p:cNvPr id="6" name="Footer Placeholder 5">
            <a:extLst>
              <a:ext uri="{FF2B5EF4-FFF2-40B4-BE49-F238E27FC236}">
                <a16:creationId xmlns:a16="http://schemas.microsoft.com/office/drawing/2014/main" id="{632D4B87-FBD2-073A-0C8A-9D9F24CA75E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A4CB04EC-8B1D-F2AC-DA25-D82B433ADB4C}"/>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299911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1121-CA80-BBE3-0BC4-A28516FAE2F4}"/>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0BE14340-8AA5-663E-4D45-C70C2A8202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7AB9B-07E5-BEFD-F74D-3422B943DF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9D3F6E10-6A51-7449-8699-B4167B9635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C9BD31-1474-7A2A-4873-273A8D1700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8088AB55-0828-DBCE-BDC7-E73839F75B74}"/>
              </a:ext>
            </a:extLst>
          </p:cNvPr>
          <p:cNvSpPr>
            <a:spLocks noGrp="1"/>
          </p:cNvSpPr>
          <p:nvPr>
            <p:ph type="dt" sz="half" idx="10"/>
          </p:nvPr>
        </p:nvSpPr>
        <p:spPr/>
        <p:txBody>
          <a:bodyPr/>
          <a:lstStyle/>
          <a:p>
            <a:fld id="{482D2A71-F02D-4700-810B-6770B5B9BBAE}" type="datetimeFigureOut">
              <a:rPr lang="en-IL" smtClean="0"/>
              <a:t>08/07/2023</a:t>
            </a:fld>
            <a:endParaRPr lang="en-IL"/>
          </a:p>
        </p:txBody>
      </p:sp>
      <p:sp>
        <p:nvSpPr>
          <p:cNvPr id="8" name="Footer Placeholder 7">
            <a:extLst>
              <a:ext uri="{FF2B5EF4-FFF2-40B4-BE49-F238E27FC236}">
                <a16:creationId xmlns:a16="http://schemas.microsoft.com/office/drawing/2014/main" id="{EA7EA945-4320-77C3-2C73-699FF5FFEBC3}"/>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B6779F03-6930-8756-1F32-2B2EB1654184}"/>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4220500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6D01-1F81-2C39-4B06-369C228094C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8B72BCBF-98F6-71AF-A31B-D6C6BA827967}"/>
              </a:ext>
            </a:extLst>
          </p:cNvPr>
          <p:cNvSpPr>
            <a:spLocks noGrp="1"/>
          </p:cNvSpPr>
          <p:nvPr>
            <p:ph type="dt" sz="half" idx="10"/>
          </p:nvPr>
        </p:nvSpPr>
        <p:spPr/>
        <p:txBody>
          <a:bodyPr/>
          <a:lstStyle/>
          <a:p>
            <a:fld id="{482D2A71-F02D-4700-810B-6770B5B9BBAE}" type="datetimeFigureOut">
              <a:rPr lang="en-IL" smtClean="0"/>
              <a:t>08/07/2023</a:t>
            </a:fld>
            <a:endParaRPr lang="en-IL"/>
          </a:p>
        </p:txBody>
      </p:sp>
      <p:sp>
        <p:nvSpPr>
          <p:cNvPr id="4" name="Footer Placeholder 3">
            <a:extLst>
              <a:ext uri="{FF2B5EF4-FFF2-40B4-BE49-F238E27FC236}">
                <a16:creationId xmlns:a16="http://schemas.microsoft.com/office/drawing/2014/main" id="{A71AD1D2-D4D4-E9C0-3CAC-EEF51E3479C1}"/>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B25A9250-3333-5FAD-3D21-4782DDB1F051}"/>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64030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0A2C5-276C-16CB-3C7E-67EB4A420396}"/>
              </a:ext>
            </a:extLst>
          </p:cNvPr>
          <p:cNvSpPr>
            <a:spLocks noGrp="1"/>
          </p:cNvSpPr>
          <p:nvPr>
            <p:ph type="dt" sz="half" idx="10"/>
          </p:nvPr>
        </p:nvSpPr>
        <p:spPr/>
        <p:txBody>
          <a:bodyPr/>
          <a:lstStyle/>
          <a:p>
            <a:fld id="{482D2A71-F02D-4700-810B-6770B5B9BBAE}" type="datetimeFigureOut">
              <a:rPr lang="en-IL" smtClean="0"/>
              <a:t>08/07/2023</a:t>
            </a:fld>
            <a:endParaRPr lang="en-IL"/>
          </a:p>
        </p:txBody>
      </p:sp>
      <p:sp>
        <p:nvSpPr>
          <p:cNvPr id="3" name="Footer Placeholder 2">
            <a:extLst>
              <a:ext uri="{FF2B5EF4-FFF2-40B4-BE49-F238E27FC236}">
                <a16:creationId xmlns:a16="http://schemas.microsoft.com/office/drawing/2014/main" id="{5497D526-3B0F-9168-F83C-FF11B9962111}"/>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BC79E27A-7846-8C6F-4FD4-BA6E1D385EB7}"/>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204653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3A653-FA1C-256C-53E2-7F6078C6E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A538C6D4-BACA-AEE0-968E-0CB7903A3D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42B164A2-B57E-429C-720C-C0813021C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9D93D2-21F9-A5E9-B637-E3736360BE26}"/>
              </a:ext>
            </a:extLst>
          </p:cNvPr>
          <p:cNvSpPr>
            <a:spLocks noGrp="1"/>
          </p:cNvSpPr>
          <p:nvPr>
            <p:ph type="dt" sz="half" idx="10"/>
          </p:nvPr>
        </p:nvSpPr>
        <p:spPr/>
        <p:txBody>
          <a:bodyPr/>
          <a:lstStyle/>
          <a:p>
            <a:fld id="{482D2A71-F02D-4700-810B-6770B5B9BBAE}" type="datetimeFigureOut">
              <a:rPr lang="en-IL" smtClean="0"/>
              <a:t>08/07/2023</a:t>
            </a:fld>
            <a:endParaRPr lang="en-IL"/>
          </a:p>
        </p:txBody>
      </p:sp>
      <p:sp>
        <p:nvSpPr>
          <p:cNvPr id="6" name="Footer Placeholder 5">
            <a:extLst>
              <a:ext uri="{FF2B5EF4-FFF2-40B4-BE49-F238E27FC236}">
                <a16:creationId xmlns:a16="http://schemas.microsoft.com/office/drawing/2014/main" id="{18A9588B-A561-813B-3A28-4B883E329FE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0BBA1DC2-BAEA-ECDE-B9C5-F1F1C66EA5C7}"/>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1666005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17F2C-5792-BF28-E2CA-1772D059B1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63FCBEEF-B0C4-1A4C-BEC7-58AEC3BA76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C47AA763-E2A9-6A75-B084-7BCE959EF4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DEA09A-1A4F-0BA7-05DA-9792922C40D5}"/>
              </a:ext>
            </a:extLst>
          </p:cNvPr>
          <p:cNvSpPr>
            <a:spLocks noGrp="1"/>
          </p:cNvSpPr>
          <p:nvPr>
            <p:ph type="dt" sz="half" idx="10"/>
          </p:nvPr>
        </p:nvSpPr>
        <p:spPr/>
        <p:txBody>
          <a:bodyPr/>
          <a:lstStyle/>
          <a:p>
            <a:fld id="{482D2A71-F02D-4700-810B-6770B5B9BBAE}" type="datetimeFigureOut">
              <a:rPr lang="en-IL" smtClean="0"/>
              <a:t>08/07/2023</a:t>
            </a:fld>
            <a:endParaRPr lang="en-IL"/>
          </a:p>
        </p:txBody>
      </p:sp>
      <p:sp>
        <p:nvSpPr>
          <p:cNvPr id="6" name="Footer Placeholder 5">
            <a:extLst>
              <a:ext uri="{FF2B5EF4-FFF2-40B4-BE49-F238E27FC236}">
                <a16:creationId xmlns:a16="http://schemas.microsoft.com/office/drawing/2014/main" id="{855BD362-04FE-ADB1-B5BF-0CCF5FCFF1E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BE184AD-78EC-F5E4-63C5-24732A120D67}"/>
              </a:ext>
            </a:extLst>
          </p:cNvPr>
          <p:cNvSpPr>
            <a:spLocks noGrp="1"/>
          </p:cNvSpPr>
          <p:nvPr>
            <p:ph type="sldNum" sz="quarter" idx="12"/>
          </p:nvPr>
        </p:nvSpPr>
        <p:spPr/>
        <p:txBody>
          <a:bodyPr/>
          <a:lstStyle/>
          <a:p>
            <a:fld id="{6CFF292F-A8C0-43D7-9E05-64F5592E9BBD}" type="slidenum">
              <a:rPr lang="en-IL" smtClean="0"/>
              <a:t>‹#›</a:t>
            </a:fld>
            <a:endParaRPr lang="en-IL"/>
          </a:p>
        </p:txBody>
      </p:sp>
    </p:spTree>
    <p:extLst>
      <p:ext uri="{BB962C8B-B14F-4D97-AF65-F5344CB8AC3E}">
        <p14:creationId xmlns:p14="http://schemas.microsoft.com/office/powerpoint/2010/main" val="2927662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5DD0C4-0610-4123-B828-6BD52F4962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6EC288CD-A660-B31F-927F-5ED684EFD5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980938A-453B-78CF-56EE-725BBC9EBA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2D2A71-F02D-4700-810B-6770B5B9BBAE}" type="datetimeFigureOut">
              <a:rPr lang="en-IL" smtClean="0"/>
              <a:t>08/07/2023</a:t>
            </a:fld>
            <a:endParaRPr lang="en-IL"/>
          </a:p>
        </p:txBody>
      </p:sp>
      <p:sp>
        <p:nvSpPr>
          <p:cNvPr id="5" name="Footer Placeholder 4">
            <a:extLst>
              <a:ext uri="{FF2B5EF4-FFF2-40B4-BE49-F238E27FC236}">
                <a16:creationId xmlns:a16="http://schemas.microsoft.com/office/drawing/2014/main" id="{8D78E3CA-C1E1-4834-559A-23F9CCAF01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A4BBB823-617C-90C3-D1F3-D965BC9366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FF292F-A8C0-43D7-9E05-64F5592E9BBD}" type="slidenum">
              <a:rPr lang="en-IL" smtClean="0"/>
              <a:t>‹#›</a:t>
            </a:fld>
            <a:endParaRPr lang="en-IL"/>
          </a:p>
        </p:txBody>
      </p:sp>
    </p:spTree>
    <p:extLst>
      <p:ext uri="{BB962C8B-B14F-4D97-AF65-F5344CB8AC3E}">
        <p14:creationId xmlns:p14="http://schemas.microsoft.com/office/powerpoint/2010/main" val="923972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33.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30.png"/><Relationship Id="rId10" Type="http://schemas.openxmlformats.org/officeDocument/2006/relationships/image" Target="../media/image18.png"/><Relationship Id="rId19" Type="http://schemas.openxmlformats.org/officeDocument/2006/relationships/image" Target="../media/image34.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13.png"/><Relationship Id="rId7" Type="http://schemas.openxmlformats.org/officeDocument/2006/relationships/image" Target="../media/image19.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12.png"/><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41.png"/><Relationship Id="rId5" Type="http://schemas.openxmlformats.org/officeDocument/2006/relationships/image" Target="../media/image16.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15.png"/><Relationship Id="rId9" Type="http://schemas.openxmlformats.org/officeDocument/2006/relationships/image" Target="../media/image22.pn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1.png"/><Relationship Id="rId5" Type="http://schemas.openxmlformats.org/officeDocument/2006/relationships/image" Target="../media/image64.png"/><Relationship Id="rId10" Type="http://schemas.openxmlformats.org/officeDocument/2006/relationships/image" Target="../media/image70.png"/><Relationship Id="rId4" Type="http://schemas.openxmlformats.org/officeDocument/2006/relationships/image" Target="../media/image63.png"/><Relationship Id="rId9"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1FB6-CF3D-33E0-202A-5322B541BC99}"/>
              </a:ext>
            </a:extLst>
          </p:cNvPr>
          <p:cNvSpPr>
            <a:spLocks noGrp="1"/>
          </p:cNvSpPr>
          <p:nvPr>
            <p:ph type="ctrTitle"/>
          </p:nvPr>
        </p:nvSpPr>
        <p:spPr>
          <a:xfrm>
            <a:off x="684225" y="746840"/>
            <a:ext cx="5402454" cy="2510445"/>
          </a:xfrm>
        </p:spPr>
        <p:txBody>
          <a:bodyPr>
            <a:normAutofit/>
          </a:bodyPr>
          <a:lstStyle/>
          <a:p>
            <a:pP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 </a:t>
            </a:r>
            <a:br>
              <a:rPr lang="en-IL" sz="1800" dirty="0">
                <a:effectLst/>
                <a:latin typeface="Calibri" panose="020F0502020204030204" pitchFamily="34" charset="0"/>
                <a:ea typeface="Calibri" panose="020F0502020204030204" pitchFamily="34" charset="0"/>
                <a:cs typeface="Arial" panose="020B0604020202020204" pitchFamily="34" charset="0"/>
              </a:rPr>
            </a:br>
            <a:r>
              <a:rPr lang="he-IL" sz="1800" b="1" dirty="0">
                <a:effectLst/>
                <a:ea typeface="Calibri" panose="020F0502020204030204" pitchFamily="34" charset="0"/>
                <a:cs typeface="Arial" panose="020B0604020202020204" pitchFamily="34" charset="0"/>
              </a:rPr>
              <a:t>שיפור רזולוציה של תמונות בעזרת רשתות </a:t>
            </a:r>
            <a:br>
              <a:rPr lang="en-US" sz="1800" b="1" dirty="0">
                <a:effectLst/>
                <a:ea typeface="Calibri" panose="020F0502020204030204" pitchFamily="34" charset="0"/>
                <a:cs typeface="Arial" panose="020B0604020202020204" pitchFamily="34" charset="0"/>
              </a:rPr>
            </a:br>
            <a:r>
              <a:rPr lang="en-US" sz="1800" b="1" dirty="0">
                <a:effectLst/>
                <a:latin typeface="Arial" panose="020B0604020202020204" pitchFamily="34" charset="0"/>
                <a:ea typeface="Calibri" panose="020F0502020204030204" pitchFamily="34" charset="0"/>
                <a:cs typeface="Arial" panose="020B0604020202020204" pitchFamily="34" charset="0"/>
              </a:rPr>
              <a:t>GAN</a:t>
            </a:r>
            <a:br>
              <a:rPr lang="en-IL" sz="1800" dirty="0">
                <a:effectLst/>
                <a:latin typeface="Calibri" panose="020F0502020204030204" pitchFamily="34" charset="0"/>
                <a:ea typeface="Calibri" panose="020F0502020204030204" pitchFamily="34" charset="0"/>
                <a:cs typeface="Arial" panose="020B0604020202020204" pitchFamily="34" charset="0"/>
              </a:rPr>
            </a:br>
            <a:r>
              <a:rPr lang="he-IL" sz="1800" b="1"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Subtitle 2">
            <a:extLst>
              <a:ext uri="{FF2B5EF4-FFF2-40B4-BE49-F238E27FC236}">
                <a16:creationId xmlns:a16="http://schemas.microsoft.com/office/drawing/2014/main" id="{8E98927C-1B47-F689-95A6-8F6CCB53317A}"/>
              </a:ext>
            </a:extLst>
          </p:cNvPr>
          <p:cNvSpPr>
            <a:spLocks noGrp="1"/>
          </p:cNvSpPr>
          <p:nvPr>
            <p:ph type="subTitle" idx="1"/>
          </p:nvPr>
        </p:nvSpPr>
        <p:spPr>
          <a:xfrm>
            <a:off x="684225" y="3425899"/>
            <a:ext cx="5185297" cy="2309737"/>
          </a:xfrm>
        </p:spPr>
        <p:txBody>
          <a:bodyPr>
            <a:normAutofit fontScale="62500" lnSpcReduction="20000"/>
          </a:bodyPr>
          <a:lstStyle/>
          <a:p>
            <a:pPr algn="ctr" rtl="1">
              <a:lnSpc>
                <a:spcPct val="150000"/>
              </a:lnSpc>
              <a:spcAft>
                <a:spcPts val="800"/>
              </a:spcAft>
            </a:pPr>
            <a:r>
              <a:rPr lang="he-IL" sz="1800" b="1" dirty="0">
                <a:effectLst/>
                <a:latin typeface="Calibri" panose="020F0502020204030204" pitchFamily="34" charset="0"/>
                <a:ea typeface="Calibri" panose="020F0502020204030204" pitchFamily="34" charset="0"/>
                <a:cs typeface="Arial" panose="020B0604020202020204" pitchFamily="34" charset="0"/>
              </a:rPr>
              <a:t>הוכן על ידי ליאור בומוורצל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ctr" rtl="1">
              <a:lnSpc>
                <a:spcPct val="150000"/>
              </a:lnSpc>
              <a:spcAft>
                <a:spcPts val="800"/>
              </a:spcAft>
            </a:pPr>
            <a:r>
              <a:rPr lang="he-IL" sz="1800" b="1"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ctr" rtl="1">
              <a:lnSpc>
                <a:spcPct val="150000"/>
              </a:lnSpc>
              <a:spcAft>
                <a:spcPts val="800"/>
              </a:spcAft>
            </a:pPr>
            <a:r>
              <a:rPr lang="he-IL" sz="1800" b="1"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ctr" rtl="1">
              <a:lnSpc>
                <a:spcPct val="150000"/>
              </a:lnSpc>
              <a:spcAft>
                <a:spcPts val="800"/>
              </a:spcAft>
            </a:pPr>
            <a:r>
              <a:rPr lang="he-IL" sz="1800" b="1"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50000"/>
              </a:lnSpc>
              <a:spcAft>
                <a:spcPts val="800"/>
              </a:spcAft>
            </a:pPr>
            <a:r>
              <a:rPr lang="he-IL" sz="1800" b="1" dirty="0">
                <a:effectLst/>
                <a:latin typeface="Calibri" panose="020F0502020204030204" pitchFamily="34" charset="0"/>
                <a:ea typeface="Calibri" panose="020F0502020204030204" pitchFamily="34" charset="0"/>
                <a:cs typeface="Arial" panose="020B0604020202020204" pitchFamily="34" charset="0"/>
              </a:rPr>
              <a:t>העבודה הוכנה בהדרכתה של ד"ר מיריי אביגל</a:t>
            </a: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pic>
        <p:nvPicPr>
          <p:cNvPr id="4" name="Picture 3" descr="Abstract smoke background">
            <a:extLst>
              <a:ext uri="{FF2B5EF4-FFF2-40B4-BE49-F238E27FC236}">
                <a16:creationId xmlns:a16="http://schemas.microsoft.com/office/drawing/2014/main" id="{E9898116-6F82-746C-C284-B42D86283BB7}"/>
              </a:ext>
            </a:extLst>
          </p:cNvPr>
          <p:cNvPicPr>
            <a:picLocks noChangeAspect="1"/>
          </p:cNvPicPr>
          <p:nvPr/>
        </p:nvPicPr>
        <p:blipFill rotWithShape="1">
          <a:blip r:embed="rId2"/>
          <a:srcRect l="16904" r="23746"/>
          <a:stretch/>
        </p:blipFill>
        <p:spPr>
          <a:xfrm>
            <a:off x="6062050" y="-1554"/>
            <a:ext cx="6120571"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1245352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r code&#10;&#10;Description automatically generated">
            <a:extLst>
              <a:ext uri="{FF2B5EF4-FFF2-40B4-BE49-F238E27FC236}">
                <a16:creationId xmlns:a16="http://schemas.microsoft.com/office/drawing/2014/main" id="{3EF0B679-3F51-438E-D571-CA44E40EDF2B}"/>
              </a:ext>
            </a:extLst>
          </p:cNvPr>
          <p:cNvPicPr>
            <a:picLocks noChangeAspect="1"/>
          </p:cNvPicPr>
          <p:nvPr/>
        </p:nvPicPr>
        <p:blipFill>
          <a:blip r:embed="rId3"/>
          <a:stretch>
            <a:fillRect/>
          </a:stretch>
        </p:blipFill>
        <p:spPr>
          <a:xfrm>
            <a:off x="7465817" y="4230213"/>
            <a:ext cx="4082632" cy="2627787"/>
          </a:xfrm>
          <a:prstGeom prst="rect">
            <a:avLst/>
          </a:prstGeom>
        </p:spPr>
      </p:pic>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842617" y="597334"/>
            <a:ext cx="10325000" cy="810997"/>
          </a:xfrm>
        </p:spPr>
        <p:txBody>
          <a:bodyPr>
            <a:normAutofit/>
          </a:bodyPr>
          <a:lstStyle/>
          <a:p>
            <a:pPr algn="r" rtl="1"/>
            <a:r>
              <a:rPr lang="he-IL" dirty="0"/>
              <a:t>סקרית ארכיטקטורות </a:t>
            </a:r>
            <a:r>
              <a:rPr lang="en-US" dirty="0"/>
              <a:t>SRGAN</a:t>
            </a:r>
            <a:endParaRPr lang="en-IL"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F4C2644-A7C9-94DF-9C5F-6E8CD71A7FAB}"/>
                  </a:ext>
                </a:extLst>
              </p:cNvPr>
              <p:cNvSpPr txBox="1"/>
              <p:nvPr/>
            </p:nvSpPr>
            <p:spPr>
              <a:xfrm>
                <a:off x="-156856" y="2091249"/>
                <a:ext cx="7757603" cy="3975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L" i="1" smtClean="0">
                              <a:solidFill>
                                <a:srgbClr val="836967"/>
                              </a:solidFill>
                              <a:latin typeface="Cambria Math" panose="02040503050406030204" pitchFamily="18" charset="0"/>
                            </a:rPr>
                          </m:ctrlPr>
                        </m:sSubPr>
                        <m:e>
                          <m:r>
                            <a:rPr lang="en-IL" i="1">
                              <a:latin typeface="Cambria Math" panose="02040503050406030204" pitchFamily="18" charset="0"/>
                            </a:rPr>
                            <m:t>𝐿</m:t>
                          </m:r>
                        </m:e>
                        <m:sub>
                          <m:r>
                            <a:rPr lang="en-IL" i="1">
                              <a:latin typeface="Cambria Math" panose="02040503050406030204" pitchFamily="18" charset="0"/>
                            </a:rPr>
                            <m:t>𝑆𝑅</m:t>
                          </m:r>
                        </m:sub>
                      </m:sSub>
                      <m:d>
                        <m:dPr>
                          <m:ctrlPr>
                            <a:rPr lang="en-IL" i="1">
                              <a:solidFill>
                                <a:srgbClr val="836967"/>
                              </a:solidFill>
                              <a:latin typeface="Cambria Math" panose="02040503050406030204" pitchFamily="18" charset="0"/>
                            </a:rPr>
                          </m:ctrlPr>
                        </m:dPr>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𝐻𝑅</m:t>
                              </m:r>
                            </m:sup>
                          </m:sSup>
                          <m:sSup>
                            <m:sSupPr>
                              <m:ctrlPr>
                                <a:rPr lang="en-IL" i="1">
                                  <a:solidFill>
                                    <a:srgbClr val="836967"/>
                                  </a:solidFill>
                                  <a:latin typeface="Cambria Math" panose="02040503050406030204" pitchFamily="18" charset="0"/>
                                </a:rPr>
                              </m:ctrlPr>
                            </m:sSupPr>
                            <m:e>
                              <m:r>
                                <a:rPr lang="en-IL" i="0">
                                  <a:latin typeface="Cambria Math" panose="02040503050406030204" pitchFamily="18" charset="0"/>
                                </a:rPr>
                                <m:t>,</m:t>
                              </m:r>
                              <m:r>
                                <a:rPr lang="en-IL" i="1">
                                  <a:latin typeface="Cambria Math" panose="02040503050406030204" pitchFamily="18" charset="0"/>
                                </a:rPr>
                                <m:t>𝐼</m:t>
                              </m:r>
                            </m:e>
                            <m:sup>
                              <m:r>
                                <a:rPr lang="en-IL" i="1">
                                  <a:latin typeface="Cambria Math" panose="02040503050406030204" pitchFamily="18" charset="0"/>
                                </a:rPr>
                                <m:t>𝐿𝑅</m:t>
                              </m:r>
                            </m:sup>
                          </m:sSup>
                          <m:r>
                            <a:rPr lang="en-IL" i="0">
                              <a:latin typeface="Cambria Math" panose="02040503050406030204" pitchFamily="18" charset="0"/>
                            </a:rPr>
                            <m:t>,</m:t>
                          </m:r>
                          <m:r>
                            <a:rPr lang="en-IL" i="1">
                              <a:latin typeface="Cambria Math" panose="02040503050406030204" pitchFamily="18" charset="0"/>
                            </a:rPr>
                            <m:t>𝐷</m:t>
                          </m:r>
                          <m:r>
                            <a:rPr lang="en-IL" i="0">
                              <a:latin typeface="Cambria Math" panose="02040503050406030204" pitchFamily="18" charset="0"/>
                            </a:rPr>
                            <m:t>,</m:t>
                          </m:r>
                          <m:r>
                            <a:rPr lang="en-IL" i="1">
                              <a:latin typeface="Cambria Math" panose="02040503050406030204" pitchFamily="18" charset="0"/>
                            </a:rPr>
                            <m:t>𝐺</m:t>
                          </m:r>
                        </m:e>
                      </m:d>
                      <m:r>
                        <a:rPr lang="en-IL" i="0">
                          <a:latin typeface="Cambria Math" panose="02040503050406030204" pitchFamily="18" charset="0"/>
                        </a:rPr>
                        <m:t>= </m:t>
                      </m:r>
                      <m:sSub>
                        <m:sSubPr>
                          <m:ctrlPr>
                            <a:rPr lang="en-IL" i="1">
                              <a:solidFill>
                                <a:srgbClr val="836967"/>
                              </a:solidFill>
                              <a:latin typeface="Cambria Math" panose="02040503050406030204" pitchFamily="18" charset="0"/>
                            </a:rPr>
                          </m:ctrlPr>
                        </m:sSubPr>
                        <m:e>
                          <m:r>
                            <a:rPr lang="en-IL" i="1">
                              <a:latin typeface="Cambria Math" panose="02040503050406030204" pitchFamily="18" charset="0"/>
                            </a:rPr>
                            <m:t>𝐿</m:t>
                          </m:r>
                        </m:e>
                        <m:sub>
                          <m:r>
                            <a:rPr lang="en-IL" i="1">
                              <a:latin typeface="Cambria Math" panose="02040503050406030204" pitchFamily="18" charset="0"/>
                            </a:rPr>
                            <m:t>𝑔𝑒𝑛𝑒𝑟𝑎𝑡𝑜𝑟</m:t>
                          </m:r>
                        </m:sub>
                      </m:sSub>
                      <m:d>
                        <m:dPr>
                          <m:ctrlPr>
                            <a:rPr lang="en-IL" i="1">
                              <a:solidFill>
                                <a:srgbClr val="836967"/>
                              </a:solidFill>
                              <a:latin typeface="Cambria Math" panose="02040503050406030204" pitchFamily="18" charset="0"/>
                            </a:rPr>
                          </m:ctrlPr>
                        </m:dPr>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𝐿𝑅</m:t>
                              </m:r>
                            </m:sup>
                          </m:sSup>
                          <m:r>
                            <a:rPr lang="en-IL" i="0">
                              <a:latin typeface="Cambria Math" panose="02040503050406030204" pitchFamily="18" charset="0"/>
                            </a:rPr>
                            <m:t>,</m:t>
                          </m:r>
                          <m:r>
                            <a:rPr lang="en-IL" i="1">
                              <a:latin typeface="Cambria Math" panose="02040503050406030204" pitchFamily="18" charset="0"/>
                            </a:rPr>
                            <m:t>𝐷</m:t>
                          </m:r>
                          <m:r>
                            <a:rPr lang="en-IL" i="0">
                              <a:latin typeface="Cambria Math" panose="02040503050406030204" pitchFamily="18" charset="0"/>
                            </a:rPr>
                            <m:t>,</m:t>
                          </m:r>
                          <m:r>
                            <a:rPr lang="en-IL" i="1">
                              <a:latin typeface="Cambria Math" panose="02040503050406030204" pitchFamily="18" charset="0"/>
                            </a:rPr>
                            <m:t>𝐺</m:t>
                          </m:r>
                        </m:e>
                      </m:d>
                      <m:r>
                        <a:rPr lang="en-IL" i="0">
                          <a:latin typeface="Cambria Math" panose="02040503050406030204" pitchFamily="18" charset="0"/>
                        </a:rPr>
                        <m:t>+</m:t>
                      </m:r>
                      <m:sSub>
                        <m:sSubPr>
                          <m:ctrlPr>
                            <a:rPr lang="en-IL" i="1">
                              <a:solidFill>
                                <a:srgbClr val="836967"/>
                              </a:solidFill>
                              <a:latin typeface="Cambria Math" panose="02040503050406030204" pitchFamily="18" charset="0"/>
                            </a:rPr>
                          </m:ctrlPr>
                        </m:sSubPr>
                        <m:e>
                          <m:r>
                            <m:rPr>
                              <m:sty m:val="p"/>
                            </m:rPr>
                            <a:rPr lang="en-US">
                              <a:latin typeface="Cambria Math" panose="02040503050406030204" pitchFamily="18" charset="0"/>
                            </a:rPr>
                            <m:t>λ</m:t>
                          </m:r>
                          <m:r>
                            <a:rPr lang="en-IL" i="1">
                              <a:latin typeface="Cambria Math" panose="02040503050406030204" pitchFamily="18" charset="0"/>
                            </a:rPr>
                            <m:t>𝐿</m:t>
                          </m:r>
                        </m:e>
                        <m:sub>
                          <m:r>
                            <a:rPr lang="en-IL" i="1">
                              <a:latin typeface="Cambria Math" panose="02040503050406030204" pitchFamily="18" charset="0"/>
                            </a:rPr>
                            <m:t>𝑐𝑜𝑛𝑡𝑒𝑛𝑡</m:t>
                          </m:r>
                        </m:sub>
                      </m:sSub>
                      <m:d>
                        <m:dPr>
                          <m:sepChr m:val=","/>
                          <m:ctrlPr>
                            <a:rPr lang="en-IL" i="1">
                              <a:latin typeface="Cambria Math" panose="02040503050406030204" pitchFamily="18" charset="0"/>
                            </a:rPr>
                          </m:ctrlPr>
                        </m:dPr>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𝐻𝑅</m:t>
                              </m:r>
                            </m:sup>
                          </m:sSup>
                        </m:e>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𝐿𝑅</m:t>
                              </m:r>
                            </m:sup>
                          </m:sSup>
                        </m:e>
                        <m:e>
                          <m:r>
                            <a:rPr lang="en-IL" i="1">
                              <a:latin typeface="Cambria Math" panose="02040503050406030204" pitchFamily="18" charset="0"/>
                            </a:rPr>
                            <m:t>𝐺</m:t>
                          </m:r>
                        </m:e>
                      </m:d>
                      <m:r>
                        <a:rPr lang="en-IL" i="0">
                          <a:latin typeface="Cambria Math" panose="02040503050406030204" pitchFamily="18" charset="0"/>
                        </a:rPr>
                        <m:t> </m:t>
                      </m:r>
                    </m:oMath>
                  </m:oMathPara>
                </a14:m>
                <a:endParaRPr lang="en-IL" dirty="0"/>
              </a:p>
            </p:txBody>
          </p:sp>
        </mc:Choice>
        <mc:Fallback xmlns="">
          <p:sp>
            <p:nvSpPr>
              <p:cNvPr id="8" name="TextBox 7">
                <a:extLst>
                  <a:ext uri="{FF2B5EF4-FFF2-40B4-BE49-F238E27FC236}">
                    <a16:creationId xmlns:a16="http://schemas.microsoft.com/office/drawing/2014/main" id="{CF4C2644-A7C9-94DF-9C5F-6E8CD71A7FAB}"/>
                  </a:ext>
                </a:extLst>
              </p:cNvPr>
              <p:cNvSpPr txBox="1">
                <a:spLocks noRot="1" noChangeAspect="1" noMove="1" noResize="1" noEditPoints="1" noAdjustHandles="1" noChangeArrowheads="1" noChangeShapeType="1" noTextEdit="1"/>
              </p:cNvSpPr>
              <p:nvPr/>
            </p:nvSpPr>
            <p:spPr>
              <a:xfrm>
                <a:off x="-156856" y="2091249"/>
                <a:ext cx="7757603" cy="397545"/>
              </a:xfrm>
              <a:prstGeom prst="rect">
                <a:avLst/>
              </a:prstGeom>
              <a:blipFill>
                <a:blip r:embed="rId4"/>
                <a:stretch>
                  <a:fillRect b="-1230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B1F31CC-3617-960F-AF39-16D45BC7FE77}"/>
                  </a:ext>
                </a:extLst>
              </p:cNvPr>
              <p:cNvSpPr txBox="1"/>
              <p:nvPr/>
            </p:nvSpPr>
            <p:spPr>
              <a:xfrm>
                <a:off x="-472510" y="1516631"/>
                <a:ext cx="8782499"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L" smtClean="0">
                          <a:latin typeface="Cambria Math" panose="02040503050406030204" pitchFamily="18" charset="0"/>
                        </a:rPr>
                        <m:t> </m:t>
                      </m:r>
                      <m:r>
                        <m:rPr>
                          <m:sty m:val="p"/>
                        </m:rPr>
                        <a:rPr lang="en-IL" i="0">
                          <a:latin typeface="Cambria Math" panose="02040503050406030204" pitchFamily="18" charset="0"/>
                        </a:rPr>
                        <m:t>L</m:t>
                      </m:r>
                      <m:d>
                        <m:dPr>
                          <m:ctrlPr>
                            <a:rPr lang="en-IL" i="1">
                              <a:solidFill>
                                <a:srgbClr val="836967"/>
                              </a:solidFill>
                              <a:latin typeface="Cambria Math" panose="02040503050406030204" pitchFamily="18" charset="0"/>
                            </a:rPr>
                          </m:ctrlPr>
                        </m:dPr>
                        <m:e>
                          <m:r>
                            <m:rPr>
                              <m:sty m:val="p"/>
                            </m:rPr>
                            <a:rPr lang="en-IL" i="0">
                              <a:latin typeface="Cambria Math" panose="02040503050406030204" pitchFamily="18" charset="0"/>
                            </a:rPr>
                            <m:t>G</m:t>
                          </m:r>
                          <m:r>
                            <a:rPr lang="en-IL" i="0">
                              <a:latin typeface="Cambria Math" panose="02040503050406030204" pitchFamily="18" charset="0"/>
                            </a:rPr>
                            <m:t>,</m:t>
                          </m:r>
                          <m:r>
                            <m:rPr>
                              <m:sty m:val="p"/>
                            </m:rPr>
                            <a:rPr lang="en-IL" i="0">
                              <a:latin typeface="Cambria Math" panose="02040503050406030204" pitchFamily="18" charset="0"/>
                            </a:rPr>
                            <m:t>D</m:t>
                          </m:r>
                        </m:e>
                      </m:d>
                      <m:r>
                        <a:rPr lang="en-IL" i="0">
                          <a:latin typeface="Cambria Math" panose="02040503050406030204" pitchFamily="18" charset="0"/>
                        </a:rPr>
                        <m:t>=</m:t>
                      </m:r>
                      <m:sSub>
                        <m:sSubPr>
                          <m:ctrlPr>
                            <a:rPr lang="en-IL" i="1">
                              <a:solidFill>
                                <a:srgbClr val="836967"/>
                              </a:solidFill>
                              <a:latin typeface="Cambria Math" panose="02040503050406030204" pitchFamily="18" charset="0"/>
                            </a:rPr>
                          </m:ctrlPr>
                        </m:sSubPr>
                        <m:e>
                          <m:r>
                            <m:rPr>
                              <m:sty m:val="p"/>
                            </m:rPr>
                            <a:rPr lang="en-IL" i="0">
                              <a:latin typeface="Cambria Math" panose="02040503050406030204" pitchFamily="18" charset="0"/>
                            </a:rPr>
                            <m:t>E</m:t>
                          </m:r>
                        </m:e>
                        <m:sub>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𝐻𝑅</m:t>
                              </m:r>
                            </m:sup>
                          </m:sSup>
                          <m:r>
                            <a:rPr lang="en-IL" i="0">
                              <a:latin typeface="Cambria Math" panose="02040503050406030204" pitchFamily="18" charset="0"/>
                            </a:rPr>
                            <m:t>~</m:t>
                          </m:r>
                          <m:sSub>
                            <m:sSubPr>
                              <m:ctrlPr>
                                <a:rPr lang="en-IL" i="1">
                                  <a:solidFill>
                                    <a:srgbClr val="836967"/>
                                  </a:solidFill>
                                  <a:latin typeface="Cambria Math" panose="02040503050406030204" pitchFamily="18" charset="0"/>
                                </a:rPr>
                              </m:ctrlPr>
                            </m:sSubPr>
                            <m:e>
                              <m:r>
                                <a:rPr lang="en-IL" i="0">
                                  <a:latin typeface="Cambria Math" panose="02040503050406030204" pitchFamily="18" charset="0"/>
                                </a:rPr>
                                <m:t> </m:t>
                              </m:r>
                              <m:r>
                                <m:rPr>
                                  <m:sty m:val="p"/>
                                </m:rPr>
                                <a:rPr lang="en-IL" i="0">
                                  <a:latin typeface="Cambria Math" panose="02040503050406030204" pitchFamily="18" charset="0"/>
                                </a:rPr>
                                <m:t>P</m:t>
                              </m:r>
                            </m:e>
                            <m:sub>
                              <m:r>
                                <a:rPr lang="en-IL" i="1">
                                  <a:latin typeface="Cambria Math" panose="02040503050406030204" pitchFamily="18" charset="0"/>
                                </a:rPr>
                                <m:t>𝑡𝑟𝑎𝑖𝑛</m:t>
                              </m:r>
                            </m:sub>
                          </m:sSub>
                        </m:sub>
                      </m:sSub>
                      <m:d>
                        <m:dPr>
                          <m:endChr m:val=""/>
                          <m:ctrlPr>
                            <a:rPr lang="en-IL" i="1">
                              <a:latin typeface="Cambria Math" panose="02040503050406030204" pitchFamily="18" charset="0"/>
                            </a:rPr>
                          </m:ctrlPr>
                        </m:dPr>
                        <m:e>
                          <m:r>
                            <m:rPr>
                              <m:sty m:val="p"/>
                            </m:rPr>
                            <a:rPr lang="en-IL" i="0">
                              <a:latin typeface="Cambria Math" panose="02040503050406030204" pitchFamily="18" charset="0"/>
                            </a:rPr>
                            <m:t>log</m:t>
                          </m:r>
                          <m:d>
                            <m:dPr>
                              <m:ctrlPr>
                                <a:rPr lang="en-IL" i="1">
                                  <a:latin typeface="Cambria Math" panose="02040503050406030204" pitchFamily="18" charset="0"/>
                                </a:rPr>
                              </m:ctrlPr>
                            </m:dPr>
                            <m:e>
                              <m:r>
                                <m:rPr>
                                  <m:sty m:val="p"/>
                                </m:rPr>
                                <a:rPr lang="en-IL" i="0">
                                  <a:latin typeface="Cambria Math" panose="02040503050406030204" pitchFamily="18" charset="0"/>
                                </a:rPr>
                                <m:t>D</m:t>
                              </m:r>
                              <m:d>
                                <m:dPr>
                                  <m:ctrlPr>
                                    <a:rPr lang="en-IL" i="1">
                                      <a:latin typeface="Cambria Math" panose="02040503050406030204" pitchFamily="18" charset="0"/>
                                    </a:rPr>
                                  </m:ctrlPr>
                                </m:dPr>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𝐻𝑅</m:t>
                                      </m:r>
                                    </m:sup>
                                  </m:sSup>
                                </m:e>
                              </m:d>
                            </m:e>
                          </m:d>
                          <m:r>
                            <a:rPr lang="en-IL" i="0">
                              <a:latin typeface="Cambria Math" panose="02040503050406030204" pitchFamily="18" charset="0"/>
                            </a:rPr>
                            <m:t>+</m:t>
                          </m:r>
                          <m:sSub>
                            <m:sSubPr>
                              <m:ctrlPr>
                                <a:rPr lang="en-IL" i="1">
                                  <a:solidFill>
                                    <a:srgbClr val="836967"/>
                                  </a:solidFill>
                                  <a:latin typeface="Cambria Math" panose="02040503050406030204" pitchFamily="18" charset="0"/>
                                </a:rPr>
                              </m:ctrlPr>
                            </m:sSubPr>
                            <m:e>
                              <m:r>
                                <m:rPr>
                                  <m:sty m:val="p"/>
                                </m:rPr>
                                <a:rPr lang="en-IL">
                                  <a:latin typeface="Cambria Math" panose="02040503050406030204" pitchFamily="18" charset="0"/>
                                </a:rPr>
                                <m:t>E</m:t>
                              </m:r>
                            </m:e>
                            <m:sub>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US" b="0" i="1" smtClean="0">
                                      <a:latin typeface="Cambria Math" panose="02040503050406030204" pitchFamily="18" charset="0"/>
                                    </a:rPr>
                                    <m:t>𝐿</m:t>
                                  </m:r>
                                  <m:r>
                                    <a:rPr lang="en-IL" i="1">
                                      <a:latin typeface="Cambria Math" panose="02040503050406030204" pitchFamily="18" charset="0"/>
                                    </a:rPr>
                                    <m:t>𝑅</m:t>
                                  </m:r>
                                </m:sup>
                              </m:sSup>
                              <m:r>
                                <a:rPr lang="en-IL">
                                  <a:latin typeface="Cambria Math" panose="02040503050406030204" pitchFamily="18" charset="0"/>
                                </a:rPr>
                                <m:t>~</m:t>
                              </m:r>
                              <m:sSub>
                                <m:sSubPr>
                                  <m:ctrlPr>
                                    <a:rPr lang="en-IL" i="1">
                                      <a:solidFill>
                                        <a:srgbClr val="836967"/>
                                      </a:solidFill>
                                      <a:latin typeface="Cambria Math" panose="02040503050406030204" pitchFamily="18" charset="0"/>
                                    </a:rPr>
                                  </m:ctrlPr>
                                </m:sSubPr>
                                <m:e>
                                  <m:r>
                                    <a:rPr lang="en-IL">
                                      <a:latin typeface="Cambria Math" panose="02040503050406030204" pitchFamily="18" charset="0"/>
                                    </a:rPr>
                                    <m:t> </m:t>
                                  </m:r>
                                  <m:r>
                                    <m:rPr>
                                      <m:sty m:val="p"/>
                                    </m:rPr>
                                    <a:rPr lang="en-IL">
                                      <a:latin typeface="Cambria Math" panose="02040503050406030204" pitchFamily="18" charset="0"/>
                                    </a:rPr>
                                    <m:t>P</m:t>
                                  </m:r>
                                </m:e>
                                <m:sub>
                                  <m:r>
                                    <a:rPr lang="en-IL" i="1">
                                      <a:latin typeface="Cambria Math" panose="02040503050406030204" pitchFamily="18" charset="0"/>
                                    </a:rPr>
                                    <m:t>𝑡𝑟𝑎𝑖𝑛</m:t>
                                  </m:r>
                                </m:sub>
                              </m:sSub>
                            </m:sub>
                          </m:sSub>
                          <m:d>
                            <m:dPr>
                              <m:endChr m:val=""/>
                              <m:ctrlPr>
                                <a:rPr lang="en-IL" i="1">
                                  <a:latin typeface="Cambria Math" panose="02040503050406030204" pitchFamily="18" charset="0"/>
                                </a:rPr>
                              </m:ctrlPr>
                            </m:dPr>
                            <m:e>
                              <m:r>
                                <m:rPr>
                                  <m:sty m:val="p"/>
                                </m:rPr>
                                <a:rPr lang="en-IL" i="0">
                                  <a:latin typeface="Cambria Math" panose="02040503050406030204" pitchFamily="18" charset="0"/>
                                </a:rPr>
                                <m:t>log</m:t>
                              </m:r>
                              <m:d>
                                <m:dPr>
                                  <m:ctrlPr>
                                    <a:rPr lang="en-IL" i="1">
                                      <a:solidFill>
                                        <a:srgbClr val="836967"/>
                                      </a:solidFill>
                                      <a:latin typeface="Cambria Math" panose="02040503050406030204" pitchFamily="18" charset="0"/>
                                    </a:rPr>
                                  </m:ctrlPr>
                                </m:dPr>
                                <m:e>
                                  <m:r>
                                    <a:rPr lang="en-IL" i="0">
                                      <a:latin typeface="Cambria Math" panose="02040503050406030204" pitchFamily="18" charset="0"/>
                                    </a:rPr>
                                    <m:t>1</m:t>
                                  </m:r>
                                  <m:r>
                                    <a:rPr lang="en-IL" i="0">
                                      <a:latin typeface="Cambria Math" panose="02040503050406030204" pitchFamily="18" charset="0"/>
                                    </a:rPr>
                                    <m:t>−</m:t>
                                  </m:r>
                                  <m:r>
                                    <m:rPr>
                                      <m:sty m:val="p"/>
                                    </m:rPr>
                                    <a:rPr lang="en-IL" i="0">
                                      <a:latin typeface="Cambria Math" panose="02040503050406030204" pitchFamily="18" charset="0"/>
                                    </a:rPr>
                                    <m:t>D</m:t>
                                  </m:r>
                                  <m:d>
                                    <m:dPr>
                                      <m:ctrlPr>
                                        <a:rPr lang="en-IL" i="1">
                                          <a:solidFill>
                                            <a:srgbClr val="836967"/>
                                          </a:solidFill>
                                          <a:latin typeface="Cambria Math" panose="02040503050406030204" pitchFamily="18" charset="0"/>
                                        </a:rPr>
                                      </m:ctrlPr>
                                    </m:dPr>
                                    <m:e>
                                      <m:r>
                                        <a:rPr lang="en-IL" i="1">
                                          <a:latin typeface="Cambria Math" panose="02040503050406030204" pitchFamily="18" charset="0"/>
                                        </a:rPr>
                                        <m:t>𝐺</m:t>
                                      </m:r>
                                      <m:d>
                                        <m:dPr>
                                          <m:ctrlPr>
                                            <a:rPr lang="en-IL" i="1">
                                              <a:latin typeface="Cambria Math" panose="02040503050406030204" pitchFamily="18" charset="0"/>
                                            </a:rPr>
                                          </m:ctrlPr>
                                        </m:dPr>
                                        <m:e>
                                          <m:sSup>
                                            <m:sSupPr>
                                              <m:ctrlPr>
                                                <a:rPr lang="en-IL" i="1">
                                                  <a:solidFill>
                                                    <a:srgbClr val="836967"/>
                                                  </a:solidFill>
                                                  <a:latin typeface="Cambria Math" panose="02040503050406030204" pitchFamily="18" charset="0"/>
                                                </a:rPr>
                                              </m:ctrlPr>
                                            </m:sSupPr>
                                            <m:e>
                                              <m:r>
                                                <a:rPr lang="en-IL" i="1">
                                                  <a:latin typeface="Cambria Math" panose="02040503050406030204" pitchFamily="18" charset="0"/>
                                                </a:rPr>
                                                <m:t>𝐼</m:t>
                                              </m:r>
                                            </m:e>
                                            <m:sup>
                                              <m:r>
                                                <a:rPr lang="en-IL" i="1">
                                                  <a:latin typeface="Cambria Math" panose="02040503050406030204" pitchFamily="18" charset="0"/>
                                                </a:rPr>
                                                <m:t>𝐿𝑅</m:t>
                                              </m:r>
                                            </m:sup>
                                          </m:sSup>
                                        </m:e>
                                      </m:d>
                                    </m:e>
                                  </m:d>
                                </m:e>
                              </m:d>
                            </m:e>
                          </m:d>
                        </m:e>
                      </m:d>
                    </m:oMath>
                  </m:oMathPara>
                </a14:m>
                <a:endParaRPr lang="en-IL" dirty="0"/>
              </a:p>
            </p:txBody>
          </p:sp>
        </mc:Choice>
        <mc:Fallback xmlns="">
          <p:sp>
            <p:nvSpPr>
              <p:cNvPr id="10" name="TextBox 9">
                <a:extLst>
                  <a:ext uri="{FF2B5EF4-FFF2-40B4-BE49-F238E27FC236}">
                    <a16:creationId xmlns:a16="http://schemas.microsoft.com/office/drawing/2014/main" id="{8B1F31CC-3617-960F-AF39-16D45BC7FE77}"/>
                  </a:ext>
                </a:extLst>
              </p:cNvPr>
              <p:cNvSpPr txBox="1">
                <a:spLocks noRot="1" noChangeAspect="1" noMove="1" noResize="1" noEditPoints="1" noAdjustHandles="1" noChangeArrowheads="1" noChangeShapeType="1" noTextEdit="1"/>
              </p:cNvSpPr>
              <p:nvPr/>
            </p:nvSpPr>
            <p:spPr>
              <a:xfrm>
                <a:off x="-472510" y="1516631"/>
                <a:ext cx="8782499" cy="714683"/>
              </a:xfrm>
              <a:prstGeom prst="rect">
                <a:avLst/>
              </a:prstGeom>
              <a:blipFill>
                <a:blip r:embed="rId5"/>
                <a:stretch>
                  <a:fillRect/>
                </a:stretch>
              </a:blipFill>
            </p:spPr>
            <p:txBody>
              <a:bodyPr/>
              <a:lstStyle/>
              <a:p>
                <a:r>
                  <a:rPr lang="en-IL">
                    <a:noFill/>
                  </a:rPr>
                  <a:t> </a:t>
                </a:r>
              </a:p>
            </p:txBody>
          </p:sp>
        </mc:Fallback>
      </mc:AlternateContent>
      <p:sp>
        <p:nvSpPr>
          <p:cNvPr id="6" name="Content Placeholder 5">
            <a:extLst>
              <a:ext uri="{FF2B5EF4-FFF2-40B4-BE49-F238E27FC236}">
                <a16:creationId xmlns:a16="http://schemas.microsoft.com/office/drawing/2014/main" id="{618531CB-C601-C3C8-6616-7849EFDA1C35}"/>
              </a:ext>
            </a:extLst>
          </p:cNvPr>
          <p:cNvSpPr>
            <a:spLocks noGrp="1"/>
          </p:cNvSpPr>
          <p:nvPr>
            <p:ph idx="1"/>
          </p:nvPr>
        </p:nvSpPr>
        <p:spPr>
          <a:xfrm>
            <a:off x="1668818" y="1633080"/>
            <a:ext cx="10325000" cy="3564436"/>
          </a:xfrm>
        </p:spPr>
        <p:txBody>
          <a:bodyPr/>
          <a:lstStyle/>
          <a:p>
            <a:pPr algn="r" rtl="1"/>
            <a:r>
              <a:rPr lang="he-IL" sz="2000" dirty="0"/>
              <a:t>פונקציית הפסד הדסקרימנטור</a:t>
            </a:r>
          </a:p>
          <a:p>
            <a:pPr algn="r" rtl="1"/>
            <a:r>
              <a:rPr lang="he-IL" sz="2000" dirty="0"/>
              <a:t>פונקציית הפסד הגנרטור </a:t>
            </a:r>
            <a:r>
              <a:rPr lang="en-US" sz="2000" dirty="0"/>
              <a:t>Perceptual loss</a:t>
            </a:r>
            <a:r>
              <a:rPr lang="he-IL" sz="2000" dirty="0"/>
              <a:t>  </a:t>
            </a:r>
          </a:p>
          <a:p>
            <a:pPr algn="r" rtl="1"/>
            <a:r>
              <a:rPr lang="he-IL" sz="2000" dirty="0"/>
              <a:t>פונקציית הפסד הגנרטור מורכבת משתי חלקים, רכיב ה </a:t>
            </a:r>
            <a:r>
              <a:rPr lang="en-US" sz="2000" dirty="0"/>
              <a:t>content</a:t>
            </a:r>
            <a:r>
              <a:rPr lang="he-IL" sz="2000" dirty="0"/>
              <a:t> אשר מטרות לשמור על מבנה מאפייני התמונה הנוצרת דומה למבנה מאפייני תמונת המקור. רכיב הגנרטור אשר מטרותו לייצר טקטורות דומות לטקסטורות שנדגמו מתמונת אמיתיות שאיתם אומנה הארכיטקטורה.</a:t>
            </a:r>
          </a:p>
          <a:p>
            <a:pPr algn="r" rtl="1"/>
            <a:r>
              <a:rPr lang="he-IL" sz="2000" dirty="0"/>
              <a:t>שימוש בארכיטקטורת </a:t>
            </a:r>
            <a:r>
              <a:rPr lang="en-US" sz="2000" dirty="0"/>
              <a:t>GAN</a:t>
            </a:r>
            <a:r>
              <a:rPr lang="he-IL" sz="2000" dirty="0"/>
              <a:t> דוחף את תהליך ייצור התמונה לתמונות הנראות אמיתיות וחדות. ניתן להחליט על הייחס והמשקל שנותנים לפרמטר הדיוק של שחזור התמונה למול פרמטר החדות.</a:t>
            </a:r>
            <a:endParaRPr lang="en-US" sz="2000" dirty="0"/>
          </a:p>
          <a:p>
            <a:pPr algn="r" rtl="1"/>
            <a:r>
              <a:rPr lang="he-IL" sz="2000" dirty="0"/>
              <a:t>נשים לב כי התמונה ב </a:t>
            </a:r>
            <a:r>
              <a:rPr lang="en-US" sz="2000" dirty="0"/>
              <a:t>SRRESNET </a:t>
            </a:r>
            <a:r>
              <a:rPr lang="he-IL" sz="2000" dirty="0"/>
              <a:t> אכן יותר קרובה לתמונת המקור אבל </a:t>
            </a:r>
            <a:r>
              <a:rPr lang="en-US" sz="2000" dirty="0"/>
              <a:t>SRGAN </a:t>
            </a:r>
            <a:r>
              <a:rPr lang="he-IL" sz="2000" dirty="0"/>
              <a:t> יותר חדה </a:t>
            </a:r>
          </a:p>
          <a:p>
            <a:pPr algn="r" rtl="1"/>
            <a:endParaRPr lang="he-IL" sz="2000" dirty="0"/>
          </a:p>
          <a:p>
            <a:pPr algn="r" rtl="1"/>
            <a:endParaRPr lang="he-IL" dirty="0"/>
          </a:p>
        </p:txBody>
      </p:sp>
      <p:pic>
        <p:nvPicPr>
          <p:cNvPr id="21" name="Picture 20">
            <a:extLst>
              <a:ext uri="{FF2B5EF4-FFF2-40B4-BE49-F238E27FC236}">
                <a16:creationId xmlns:a16="http://schemas.microsoft.com/office/drawing/2014/main" id="{9F7ADC11-4D6C-C074-5F8B-02CEA9FB66C2}"/>
              </a:ext>
            </a:extLst>
          </p:cNvPr>
          <p:cNvPicPr>
            <a:picLocks noChangeAspect="1"/>
          </p:cNvPicPr>
          <p:nvPr/>
        </p:nvPicPr>
        <p:blipFill>
          <a:blip r:embed="rId6"/>
          <a:stretch>
            <a:fillRect/>
          </a:stretch>
        </p:blipFill>
        <p:spPr>
          <a:xfrm>
            <a:off x="842617" y="4369207"/>
            <a:ext cx="4244883" cy="2450654"/>
          </a:xfrm>
          <a:prstGeom prst="rect">
            <a:avLst/>
          </a:prstGeom>
        </p:spPr>
      </p:pic>
    </p:spTree>
    <p:extLst>
      <p:ext uri="{BB962C8B-B14F-4D97-AF65-F5344CB8AC3E}">
        <p14:creationId xmlns:p14="http://schemas.microsoft.com/office/powerpoint/2010/main" val="4017505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222F-8ABB-F350-4421-113259339A18}"/>
              </a:ext>
            </a:extLst>
          </p:cNvPr>
          <p:cNvSpPr>
            <a:spLocks noGrp="1"/>
          </p:cNvSpPr>
          <p:nvPr>
            <p:ph type="title"/>
          </p:nvPr>
        </p:nvSpPr>
        <p:spPr/>
        <p:txBody>
          <a:bodyPr/>
          <a:lstStyle/>
          <a:p>
            <a:pPr algn="r"/>
            <a:r>
              <a:rPr lang="en-US" dirty="0" err="1"/>
              <a:t>SrGan</a:t>
            </a:r>
            <a:r>
              <a:rPr lang="en-US" dirty="0"/>
              <a:t> </a:t>
            </a:r>
            <a:r>
              <a:rPr lang="he-IL" dirty="0"/>
              <a:t>אימון </a:t>
            </a:r>
            <a:endParaRPr lang="en-IL" dirty="0"/>
          </a:p>
        </p:txBody>
      </p:sp>
      <p:pic>
        <p:nvPicPr>
          <p:cNvPr id="4" name="Picture 3" descr="A blurry image of a person&#10;&#10;Description automatically generated with medium confidence">
            <a:extLst>
              <a:ext uri="{FF2B5EF4-FFF2-40B4-BE49-F238E27FC236}">
                <a16:creationId xmlns:a16="http://schemas.microsoft.com/office/drawing/2014/main" id="{75E2F696-0607-6F28-169C-AD6BA7FC8B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4975" y="2082800"/>
            <a:ext cx="914400" cy="914400"/>
          </a:xfrm>
          <a:prstGeom prst="rect">
            <a:avLst/>
          </a:prstGeom>
          <a:noFill/>
          <a:ln>
            <a:noFill/>
          </a:ln>
        </p:spPr>
      </p:pic>
      <p:pic>
        <p:nvPicPr>
          <p:cNvPr id="5" name="Picture 4" descr="A person with dark hair&#10;&#10;Description automatically generated with low confidence">
            <a:extLst>
              <a:ext uri="{FF2B5EF4-FFF2-40B4-BE49-F238E27FC236}">
                <a16:creationId xmlns:a16="http://schemas.microsoft.com/office/drawing/2014/main" id="{D41E5FC7-4C6A-A63A-5F4F-D84FF313A3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0575" y="2082800"/>
            <a:ext cx="914400" cy="914400"/>
          </a:xfrm>
          <a:prstGeom prst="rect">
            <a:avLst/>
          </a:prstGeom>
          <a:noFill/>
          <a:ln>
            <a:noFill/>
          </a:ln>
        </p:spPr>
      </p:pic>
      <p:pic>
        <p:nvPicPr>
          <p:cNvPr id="6" name="Picture 5">
            <a:extLst>
              <a:ext uri="{FF2B5EF4-FFF2-40B4-BE49-F238E27FC236}">
                <a16:creationId xmlns:a16="http://schemas.microsoft.com/office/drawing/2014/main" id="{C2F77373-D2F3-38D8-F03D-8C25AEAC4DA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0070" y="2773961"/>
            <a:ext cx="230505" cy="230505"/>
          </a:xfrm>
          <a:prstGeom prst="rect">
            <a:avLst/>
          </a:prstGeom>
          <a:noFill/>
          <a:ln>
            <a:noFill/>
          </a:ln>
        </p:spPr>
      </p:pic>
      <p:pic>
        <p:nvPicPr>
          <p:cNvPr id="7" name="Picture 20" descr="A person with long hair and beard&#10;&#10;Description automatically generated with low confidence">
            <a:extLst>
              <a:ext uri="{FF2B5EF4-FFF2-40B4-BE49-F238E27FC236}">
                <a16:creationId xmlns:a16="http://schemas.microsoft.com/office/drawing/2014/main" id="{61A75993-B139-5027-8480-9D78301DBF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4975" y="29972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8" descr="A person with long hair and beard looking to the side&#10;&#10;Description automatically generated with low confidence">
            <a:extLst>
              <a:ext uri="{FF2B5EF4-FFF2-40B4-BE49-F238E27FC236}">
                <a16:creationId xmlns:a16="http://schemas.microsoft.com/office/drawing/2014/main" id="{BADB5EB2-6125-4EDD-12DF-74CBE02A3A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575" y="300234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9">
            <a:extLst>
              <a:ext uri="{FF2B5EF4-FFF2-40B4-BE49-F238E27FC236}">
                <a16:creationId xmlns:a16="http://schemas.microsoft.com/office/drawing/2014/main" id="{B77A3808-4160-07FC-66D5-4A8FEAFCE7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975" y="3679785"/>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descr="A person with a beard&#10;&#10;Description automatically generated with low confidence">
            <a:extLst>
              <a:ext uri="{FF2B5EF4-FFF2-40B4-BE49-F238E27FC236}">
                <a16:creationId xmlns:a16="http://schemas.microsoft.com/office/drawing/2014/main" id="{DA2E3476-61ED-782E-8BFA-77EA290F30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4975" y="390834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A picture containing human face, person, person, clothing&#10;&#10;Description automatically generated">
            <a:extLst>
              <a:ext uri="{FF2B5EF4-FFF2-40B4-BE49-F238E27FC236}">
                <a16:creationId xmlns:a16="http://schemas.microsoft.com/office/drawing/2014/main" id="{A45A35A0-3A95-913E-6251-822FC16D5C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0575" y="391674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3">
            <a:extLst>
              <a:ext uri="{FF2B5EF4-FFF2-40B4-BE49-F238E27FC236}">
                <a16:creationId xmlns:a16="http://schemas.microsoft.com/office/drawing/2014/main" id="{5F2D2E55-2CD6-68D4-FF9B-3F08BBAD9A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2928" y="460042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8" descr="A close-up of a person&#10;&#10;Description automatically generated">
            <a:extLst>
              <a:ext uri="{FF2B5EF4-FFF2-40B4-BE49-F238E27FC236}">
                <a16:creationId xmlns:a16="http://schemas.microsoft.com/office/drawing/2014/main" id="{DBA3A15E-2014-82E8-10AD-BC04FE6E179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4025" y="482274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9" descr="A person with blonde hair&#10;&#10;Description automatically generated with low confidence">
            <a:extLst>
              <a:ext uri="{FF2B5EF4-FFF2-40B4-BE49-F238E27FC236}">
                <a16:creationId xmlns:a16="http://schemas.microsoft.com/office/drawing/2014/main" id="{AB2D532C-47C1-DF5F-B065-68DC725B06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0530" y="483021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7">
            <a:extLst>
              <a:ext uri="{FF2B5EF4-FFF2-40B4-BE49-F238E27FC236}">
                <a16:creationId xmlns:a16="http://schemas.microsoft.com/office/drawing/2014/main" id="{5299AD32-5F54-A72A-D809-FF5B2422669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1930" y="5523476"/>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6" name="Content Placeholder 15" descr="A close-up of a person's face&#10;&#10;Description automatically generated">
            <a:extLst>
              <a:ext uri="{FF2B5EF4-FFF2-40B4-BE49-F238E27FC236}">
                <a16:creationId xmlns:a16="http://schemas.microsoft.com/office/drawing/2014/main" id="{FD5857C4-7EED-99CE-A555-CB29289F1D36}"/>
              </a:ext>
            </a:extLst>
          </p:cNvPr>
          <p:cNvPicPr>
            <a:picLocks noGrp="1" noChangeAspect="1"/>
          </p:cNvPicPr>
          <p:nvPr>
            <p:ph idx="1"/>
          </p:nvPr>
        </p:nvPicPr>
        <p:blipFill>
          <a:blip r:embed="rId15">
            <a:extLst>
              <a:ext uri="{28A0092B-C50C-407E-A947-70E740481C1C}">
                <a14:useLocalDpi xmlns:a14="http://schemas.microsoft.com/office/drawing/2010/main" val="0"/>
              </a:ext>
            </a:extLst>
          </a:blip>
          <a:srcRect/>
          <a:stretch>
            <a:fillRect/>
          </a:stretch>
        </p:blipFill>
        <p:spPr bwMode="auto">
          <a:xfrm>
            <a:off x="2627520" y="4830211"/>
            <a:ext cx="914400" cy="914400"/>
          </a:xfrm>
          <a:prstGeom prst="rect">
            <a:avLst/>
          </a:prstGeom>
          <a:noFill/>
          <a:ln>
            <a:noFill/>
          </a:ln>
        </p:spPr>
      </p:pic>
      <p:pic>
        <p:nvPicPr>
          <p:cNvPr id="17" name="Picture 16" descr="A person with a goatee&#10;&#10;Description automatically generated with low confidence">
            <a:extLst>
              <a:ext uri="{FF2B5EF4-FFF2-40B4-BE49-F238E27FC236}">
                <a16:creationId xmlns:a16="http://schemas.microsoft.com/office/drawing/2014/main" id="{23A5CA38-A1B7-5D94-5786-396FA7970480}"/>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617995" y="3916747"/>
            <a:ext cx="914400" cy="914400"/>
          </a:xfrm>
          <a:prstGeom prst="rect">
            <a:avLst/>
          </a:prstGeom>
          <a:noFill/>
          <a:ln>
            <a:noFill/>
          </a:ln>
        </p:spPr>
      </p:pic>
      <p:pic>
        <p:nvPicPr>
          <p:cNvPr id="18" name="Picture 17" descr="A person with long hair and beard&#10;&#10;Description automatically generated with medium confidence">
            <a:extLst>
              <a:ext uri="{FF2B5EF4-FFF2-40B4-BE49-F238E27FC236}">
                <a16:creationId xmlns:a16="http://schemas.microsoft.com/office/drawing/2014/main" id="{F2083F6E-2219-7DB5-4B4C-4F9623BD7530}"/>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619375" y="3001549"/>
            <a:ext cx="914400" cy="914400"/>
          </a:xfrm>
          <a:prstGeom prst="rect">
            <a:avLst/>
          </a:prstGeom>
          <a:noFill/>
          <a:ln>
            <a:noFill/>
          </a:ln>
        </p:spPr>
      </p:pic>
      <p:pic>
        <p:nvPicPr>
          <p:cNvPr id="19" name="Picture 18">
            <a:extLst>
              <a:ext uri="{FF2B5EF4-FFF2-40B4-BE49-F238E27FC236}">
                <a16:creationId xmlns:a16="http://schemas.microsoft.com/office/drawing/2014/main" id="{D8BCFAA7-5D7E-4BE5-B551-FD9AAE6C32AF}"/>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609374" y="2086025"/>
            <a:ext cx="914400" cy="914400"/>
          </a:xfrm>
          <a:prstGeom prst="rect">
            <a:avLst/>
          </a:prstGeom>
          <a:noFill/>
          <a:ln>
            <a:noFill/>
          </a:ln>
        </p:spPr>
      </p:pic>
      <p:pic>
        <p:nvPicPr>
          <p:cNvPr id="21" name="Picture 20">
            <a:extLst>
              <a:ext uri="{FF2B5EF4-FFF2-40B4-BE49-F238E27FC236}">
                <a16:creationId xmlns:a16="http://schemas.microsoft.com/office/drawing/2014/main" id="{84BA4D79-39A3-3C93-5701-27A554E584BD}"/>
              </a:ext>
            </a:extLst>
          </p:cNvPr>
          <p:cNvPicPr>
            <a:picLocks noChangeAspect="1"/>
          </p:cNvPicPr>
          <p:nvPr/>
        </p:nvPicPr>
        <p:blipFill>
          <a:blip r:embed="rId19"/>
          <a:stretch>
            <a:fillRect/>
          </a:stretch>
        </p:blipFill>
        <p:spPr>
          <a:xfrm>
            <a:off x="5186010" y="3794085"/>
            <a:ext cx="6268679" cy="2509106"/>
          </a:xfrm>
          <a:prstGeom prst="rect">
            <a:avLst/>
          </a:prstGeom>
        </p:spPr>
      </p:pic>
      <p:sp>
        <p:nvSpPr>
          <p:cNvPr id="22" name="Content Placeholder 2">
            <a:extLst>
              <a:ext uri="{FF2B5EF4-FFF2-40B4-BE49-F238E27FC236}">
                <a16:creationId xmlns:a16="http://schemas.microsoft.com/office/drawing/2014/main" id="{B5570FAB-1D8C-3D5D-E93B-CDDFA48BF817}"/>
              </a:ext>
            </a:extLst>
          </p:cNvPr>
          <p:cNvSpPr txBox="1">
            <a:spLocks/>
          </p:cNvSpPr>
          <p:nvPr/>
        </p:nvSpPr>
        <p:spPr>
          <a:xfrm>
            <a:off x="1483718" y="124694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rtl="1">
              <a:lnSpc>
                <a:spcPct val="150000"/>
              </a:lnSpc>
              <a:spcAft>
                <a:spcPts val="800"/>
              </a:spcAft>
              <a:buNone/>
            </a:pPr>
            <a:r>
              <a:rPr lang="he-IL" sz="2000" dirty="0"/>
              <a:t>מתחילים אימון ממשקולות מאותחלים</a:t>
            </a:r>
            <a:r>
              <a:rPr lang="en-US" sz="2000" dirty="0"/>
              <a:t>  </a:t>
            </a:r>
            <a:r>
              <a:rPr lang="he-IL" sz="2000" dirty="0"/>
              <a:t>אשר למדו את הבסיס להגדלת התמונה  לאחר אימון </a:t>
            </a:r>
            <a:r>
              <a:rPr lang="en-US" sz="2000" dirty="0" err="1"/>
              <a:t>SrResnet</a:t>
            </a:r>
            <a:r>
              <a:rPr lang="he-IL" sz="2000" dirty="0"/>
              <a:t>.</a:t>
            </a:r>
          </a:p>
          <a:p>
            <a:pPr marL="457200" lvl="1" indent="0" algn="just" rtl="1">
              <a:lnSpc>
                <a:spcPct val="150000"/>
              </a:lnSpc>
              <a:spcAft>
                <a:spcPts val="800"/>
              </a:spcAft>
              <a:buNone/>
            </a:pPr>
            <a:r>
              <a:rPr lang="he-IL" sz="2000" dirty="0"/>
              <a:t>נוצרו תמונות חדות יותר באימון </a:t>
            </a:r>
            <a:r>
              <a:rPr lang="en-US" sz="2000" dirty="0" err="1"/>
              <a:t>SrGan</a:t>
            </a:r>
            <a:endParaRPr lang="he-IL" sz="2000" dirty="0"/>
          </a:p>
          <a:p>
            <a:pPr marL="457200" lvl="1" indent="0" algn="just" rtl="1">
              <a:lnSpc>
                <a:spcPct val="150000"/>
              </a:lnSpc>
              <a:spcAft>
                <a:spcPts val="800"/>
              </a:spcAft>
              <a:buNone/>
            </a:pPr>
            <a:r>
              <a:rPr lang="he-IL" sz="2000" dirty="0"/>
              <a:t>אימון רשת הגנרטור מושפע מהמשוב שמגיע מרשת הדסקרימינטור</a:t>
            </a:r>
          </a:p>
          <a:p>
            <a:pPr marL="457200" lvl="1" indent="0" algn="just" rtl="1">
              <a:lnSpc>
                <a:spcPct val="150000"/>
              </a:lnSpc>
              <a:spcAft>
                <a:spcPts val="800"/>
              </a:spcAft>
              <a:buNone/>
            </a:pPr>
            <a:r>
              <a:rPr lang="he-IL" sz="2000" dirty="0"/>
              <a:t>ערכים אפסיים לפונקציית ההפסד לרשת הדסקרימנטור לאחר 1.2 מליון צעדיים</a:t>
            </a:r>
          </a:p>
          <a:p>
            <a:pPr marL="457200" lvl="1" indent="0" algn="just" rtl="1">
              <a:lnSpc>
                <a:spcPct val="150000"/>
              </a:lnSpc>
              <a:spcAft>
                <a:spcPts val="800"/>
              </a:spcAft>
              <a:buNone/>
            </a:pPr>
            <a:endParaRPr lang="he-IL" dirty="0"/>
          </a:p>
        </p:txBody>
      </p:sp>
      <p:sp>
        <p:nvSpPr>
          <p:cNvPr id="23" name="Title 1">
            <a:extLst>
              <a:ext uri="{FF2B5EF4-FFF2-40B4-BE49-F238E27FC236}">
                <a16:creationId xmlns:a16="http://schemas.microsoft.com/office/drawing/2014/main" id="{964A7B47-2BFB-414B-B613-193ADD75F111}"/>
              </a:ext>
            </a:extLst>
          </p:cNvPr>
          <p:cNvSpPr txBox="1">
            <a:spLocks/>
          </p:cNvSpPr>
          <p:nvPr/>
        </p:nvSpPr>
        <p:spPr>
          <a:xfrm>
            <a:off x="-1" y="1739043"/>
            <a:ext cx="3412503" cy="259385"/>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en-US" dirty="0"/>
              <a:t>LR                HR          </a:t>
            </a:r>
            <a:r>
              <a:rPr lang="en-US" dirty="0" err="1"/>
              <a:t>SrResNet</a:t>
            </a:r>
            <a:r>
              <a:rPr lang="en-US" dirty="0"/>
              <a:t>        </a:t>
            </a:r>
            <a:r>
              <a:rPr lang="en-US" dirty="0" err="1"/>
              <a:t>SRGan</a:t>
            </a:r>
            <a:endParaRPr lang="en-IL" dirty="0"/>
          </a:p>
        </p:txBody>
      </p:sp>
    </p:spTree>
    <p:extLst>
      <p:ext uri="{BB962C8B-B14F-4D97-AF65-F5344CB8AC3E}">
        <p14:creationId xmlns:p14="http://schemas.microsoft.com/office/powerpoint/2010/main" val="415645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C0F7-308D-6C96-DF8A-5F0C0DB6DED0}"/>
              </a:ext>
            </a:extLst>
          </p:cNvPr>
          <p:cNvSpPr>
            <a:spLocks noGrp="1"/>
          </p:cNvSpPr>
          <p:nvPr>
            <p:ph type="title"/>
          </p:nvPr>
        </p:nvSpPr>
        <p:spPr/>
        <p:txBody>
          <a:bodyPr/>
          <a:lstStyle/>
          <a:p>
            <a:pPr algn="r" rtl="1"/>
            <a:r>
              <a:rPr lang="he-IL" dirty="0"/>
              <a:t>הערכת תוצאות</a:t>
            </a:r>
            <a:endParaRPr lang="en-IL" dirty="0"/>
          </a:p>
        </p:txBody>
      </p:sp>
      <p:sp>
        <p:nvSpPr>
          <p:cNvPr id="3" name="Content Placeholder 2">
            <a:extLst>
              <a:ext uri="{FF2B5EF4-FFF2-40B4-BE49-F238E27FC236}">
                <a16:creationId xmlns:a16="http://schemas.microsoft.com/office/drawing/2014/main" id="{2912693C-5D2C-7325-238D-CFE2E2899B85}"/>
              </a:ext>
            </a:extLst>
          </p:cNvPr>
          <p:cNvSpPr>
            <a:spLocks noGrp="1"/>
          </p:cNvSpPr>
          <p:nvPr>
            <p:ph idx="1"/>
          </p:nvPr>
        </p:nvSpPr>
        <p:spPr>
          <a:xfrm>
            <a:off x="361603" y="1559616"/>
            <a:ext cx="11287298" cy="5090565"/>
          </a:xfrm>
        </p:spPr>
        <p:txBody>
          <a:bodyPr>
            <a:noAutofit/>
          </a:bodyPr>
          <a:lstStyle/>
          <a:p>
            <a:pPr algn="r" rtl="1"/>
            <a:r>
              <a:rPr lang="he-IL" sz="2400" dirty="0">
                <a:effectLst/>
                <a:ea typeface="Calibri" panose="020F0502020204030204" pitchFamily="34" charset="0"/>
                <a:cs typeface="David" panose="020E0502060401010101" pitchFamily="34" charset="-79"/>
              </a:rPr>
              <a:t>אלגוריתמים המשתמשים בארכיטקטורה של רשתות יריבות, מייצרים תמונות איכותיות אך לא בהכרח התמונות הכי קרובות לתמונות המקור שרוצים לשחזר, הסיבה לכך היא שהאלגוריתמים מתמקדים בשיפור איכות התמונה על חשבון דיוק השחזור.</a:t>
            </a:r>
          </a:p>
          <a:p>
            <a:pPr algn="r" rtl="1"/>
            <a:r>
              <a:rPr lang="he-IL" sz="2400" dirty="0">
                <a:effectLst/>
                <a:latin typeface="Calibri" panose="020F0502020204030204" pitchFamily="34" charset="0"/>
                <a:ea typeface="Calibri" panose="020F0502020204030204" pitchFamily="34" charset="0"/>
                <a:cs typeface="David" panose="020E0502060401010101" pitchFamily="34" charset="-79"/>
              </a:rPr>
              <a:t>אין הגדרה מסויימת איך התמונות הסופיות בתוצרי הרשת אמורים להראות. האם ייצור תמונה עם מאפיינים חדים אך שונים במיקצת מהמקור עדיף על תמונה מטושטשת במיקצת אבל עם מאפיינים דומים למקור?</a:t>
            </a:r>
          </a:p>
          <a:p>
            <a:pPr algn="r" rtl="1"/>
            <a:r>
              <a:rPr lang="he-IL" sz="2400" dirty="0">
                <a:effectLst/>
                <a:latin typeface="Calibri" panose="020F0502020204030204" pitchFamily="34" charset="0"/>
                <a:ea typeface="Calibri" panose="020F0502020204030204" pitchFamily="34" charset="0"/>
                <a:cs typeface="David" panose="020E0502060401010101" pitchFamily="34" charset="-79"/>
              </a:rPr>
              <a:t>השוואה בין ארכיטקטורת לרשתות יריבות זו משימה קשה. </a:t>
            </a:r>
            <a:r>
              <a:rPr lang="he-IL" sz="2400" dirty="0">
                <a:latin typeface="Calibri" panose="020F0502020204030204" pitchFamily="34" charset="0"/>
                <a:ea typeface="Calibri" panose="020F0502020204030204" pitchFamily="34" charset="0"/>
                <a:cs typeface="David" panose="020E0502060401010101" pitchFamily="34" charset="-79"/>
              </a:rPr>
              <a:t>למשל כל ארכיטקטורה יצרה מאפיינים משלה, איך משווים בין מאפיינים שונים מי קרוב יותר? או לאיזה מדד נותנים עדיפות בציון, לחדות או לדיוק?</a:t>
            </a:r>
            <a:endParaRPr lang="en-IL" sz="2400" dirty="0">
              <a:effectLst/>
              <a:latin typeface="Calibri" panose="020F0502020204030204" pitchFamily="34" charset="0"/>
              <a:ea typeface="Calibri" panose="020F0502020204030204" pitchFamily="34" charset="0"/>
              <a:cs typeface="Arial" panose="020B0604020202020204" pitchFamily="34" charset="0"/>
            </a:endParaRPr>
          </a:p>
          <a:p>
            <a:pPr algn="r" rtl="1"/>
            <a:r>
              <a:rPr lang="he-IL" sz="2400" dirty="0">
                <a:effectLst/>
                <a:latin typeface="Calibri" panose="020F0502020204030204" pitchFamily="34" charset="0"/>
                <a:ea typeface="Calibri" panose="020F0502020204030204" pitchFamily="34" charset="0"/>
                <a:cs typeface="David" panose="020E0502060401010101" pitchFamily="34" charset="-79"/>
              </a:rPr>
              <a:t>בעבודה המסכמת במקטע 5 אני מתאר בהרחבה כמה מדדים להשווה בין תוצרי הרשתות ומה היתרון של כל אחד על פני האחר.</a:t>
            </a:r>
          </a:p>
          <a:p>
            <a:pPr algn="r" rtl="1"/>
            <a:r>
              <a:rPr lang="he-IL" sz="2400" dirty="0">
                <a:latin typeface="Calibri" panose="020F0502020204030204" pitchFamily="34" charset="0"/>
                <a:ea typeface="Calibri" panose="020F0502020204030204" pitchFamily="34" charset="0"/>
                <a:cs typeface="David" panose="020E0502060401010101" pitchFamily="34" charset="-79"/>
              </a:rPr>
              <a:t>בעבודה זו התמקדתי ב 3 מדדים אשר משווים בין הארכיטקטרות בשתי מובנים, מדדי </a:t>
            </a:r>
            <a:r>
              <a:rPr lang="en-US" sz="2400" dirty="0">
                <a:latin typeface="Calibri" panose="020F0502020204030204" pitchFamily="34" charset="0"/>
                <a:ea typeface="Calibri" panose="020F0502020204030204" pitchFamily="34" charset="0"/>
                <a:cs typeface="David" panose="020E0502060401010101" pitchFamily="34" charset="-79"/>
              </a:rPr>
              <a:t>PSNR </a:t>
            </a:r>
            <a:r>
              <a:rPr lang="he-IL" sz="2400" dirty="0">
                <a:latin typeface="Calibri" panose="020F0502020204030204" pitchFamily="34" charset="0"/>
                <a:ea typeface="Calibri" panose="020F0502020204030204" pitchFamily="34" charset="0"/>
                <a:cs typeface="David" panose="020E0502060401010101" pitchFamily="34" charset="-79"/>
              </a:rPr>
              <a:t> ו </a:t>
            </a:r>
            <a:r>
              <a:rPr lang="en-US" sz="2400" dirty="0">
                <a:latin typeface="Calibri" panose="020F0502020204030204" pitchFamily="34" charset="0"/>
                <a:ea typeface="Calibri" panose="020F0502020204030204" pitchFamily="34" charset="0"/>
                <a:cs typeface="David" panose="020E0502060401010101" pitchFamily="34" charset="-79"/>
              </a:rPr>
              <a:t>SSIM </a:t>
            </a:r>
            <a:r>
              <a:rPr lang="he-IL" sz="2400" dirty="0">
                <a:latin typeface="Calibri" panose="020F0502020204030204" pitchFamily="34" charset="0"/>
                <a:ea typeface="Calibri" panose="020F0502020204030204" pitchFamily="34" charset="0"/>
                <a:cs typeface="David" panose="020E0502060401010101" pitchFamily="34" charset="-79"/>
              </a:rPr>
              <a:t> אשר משווים כמה תמונה אחת קרובה לשניה מבחינת מרחק פיקסלים. ומדד </a:t>
            </a:r>
            <a:r>
              <a:rPr lang="en-US" sz="2400" dirty="0">
                <a:latin typeface="Calibri" panose="020F0502020204030204" pitchFamily="34" charset="0"/>
                <a:ea typeface="Calibri" panose="020F0502020204030204" pitchFamily="34" charset="0"/>
                <a:cs typeface="David" panose="020E0502060401010101" pitchFamily="34" charset="-79"/>
              </a:rPr>
              <a:t>FID </a:t>
            </a:r>
            <a:r>
              <a:rPr lang="he-IL" sz="2400" dirty="0">
                <a:latin typeface="Calibri" panose="020F0502020204030204" pitchFamily="34" charset="0"/>
                <a:ea typeface="Calibri" panose="020F0502020204030204" pitchFamily="34" charset="0"/>
                <a:cs typeface="David" panose="020E0502060401010101" pitchFamily="34" charset="-79"/>
              </a:rPr>
              <a:t> אשר משווה כמה מאפיינים בין מקבצי תמונות דומים.</a:t>
            </a:r>
          </a:p>
        </p:txBody>
      </p:sp>
    </p:spTree>
    <p:extLst>
      <p:ext uri="{BB962C8B-B14F-4D97-AF65-F5344CB8AC3E}">
        <p14:creationId xmlns:p14="http://schemas.microsoft.com/office/powerpoint/2010/main" val="1791402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933500" y="310766"/>
            <a:ext cx="10325050" cy="946534"/>
          </a:xfrm>
        </p:spPr>
        <p:txBody>
          <a:bodyPr>
            <a:normAutofit fontScale="90000"/>
          </a:bodyPr>
          <a:lstStyle/>
          <a:p>
            <a:pPr algn="r" rtl="1"/>
            <a:br>
              <a:rPr lang="en-US" dirty="0"/>
            </a:br>
            <a:r>
              <a:rPr lang="he-IL" dirty="0"/>
              <a:t>מרחק פיקסלים -</a:t>
            </a:r>
            <a:r>
              <a:rPr lang="en-US" dirty="0"/>
              <a:t>PSNR</a:t>
            </a:r>
            <a:endParaRPr lang="he-IL" dirty="0"/>
          </a:p>
        </p:txBody>
      </p:sp>
      <mc:AlternateContent xmlns:mc="http://schemas.openxmlformats.org/markup-compatibility/2006">
        <mc:Choice xmlns:a14="http://schemas.microsoft.com/office/drawing/2010/main" Requires="a14">
          <p:sp>
            <p:nvSpPr>
              <p:cNvPr id="15" name="Content Placeholder 14">
                <a:extLst>
                  <a:ext uri="{FF2B5EF4-FFF2-40B4-BE49-F238E27FC236}">
                    <a16:creationId xmlns:a16="http://schemas.microsoft.com/office/drawing/2014/main" id="{A76EFABA-E247-1452-B4C3-A4A9E316B3DC}"/>
                  </a:ext>
                </a:extLst>
              </p:cNvPr>
              <p:cNvSpPr>
                <a:spLocks noGrp="1"/>
              </p:cNvSpPr>
              <p:nvPr>
                <p:ph idx="1"/>
              </p:nvPr>
            </p:nvSpPr>
            <p:spPr>
              <a:xfrm>
                <a:off x="776804" y="1768631"/>
                <a:ext cx="10325000" cy="3564436"/>
              </a:xfrm>
            </p:spPr>
            <p:txBody>
              <a:bodyPr/>
              <a:lstStyle/>
              <a:p>
                <a:pPr lvl="1" algn="r" rtl="1"/>
                <a:r>
                  <a:rPr lang="he-IL" dirty="0"/>
                  <a:t>קל לחישוב</a:t>
                </a:r>
              </a:p>
              <a:p>
                <a:pPr lvl="1" algn="r" rtl="1"/>
                <a:r>
                  <a:rPr lang="he-IL" dirty="0"/>
                  <a:t>לא מותאם לתפישה האנושית, עבור שינויים שונים בתמונה נוכל לקבל אותו </a:t>
                </a:r>
                <a:r>
                  <a:rPr lang="en-US" dirty="0"/>
                  <a:t>MSE</a:t>
                </a:r>
                <a:r>
                  <a:rPr lang="he-IL" dirty="0"/>
                  <a:t>.</a:t>
                </a:r>
                <a:endParaRPr lang="en-US" dirty="0"/>
              </a:p>
              <a:p>
                <a:pPr lvl="1" algn="r" rtl="1"/>
                <a:r>
                  <a:rPr lang="he-IL" dirty="0"/>
                  <a:t>תזוזה של פיקסל אחד יכולה לגרום לערכים נמוכים, למרות שבעיין האנושית הדבר לא יורגש</a:t>
                </a:r>
              </a:p>
              <a:p>
                <a:pPr lvl="1" algn="r" rtl="1"/>
                <a14:m>
                  <m:oMath xmlns:m="http://schemas.openxmlformats.org/officeDocument/2006/math">
                    <m:r>
                      <a:rPr lang="en-US" sz="1800" i="1"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𝑀𝑆𝐸</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f>
                      <m:fPr>
                        <m:ctrlPr>
                          <a:rPr lang="en-IL" sz="1800" i="1">
                            <a:solidFill>
                              <a:srgbClr val="000000"/>
                            </a:solidFill>
                            <a:effectLst/>
                            <a:latin typeface="Cambria Math" panose="02040503050406030204" pitchFamily="18" charset="0"/>
                            <a:ea typeface="Times New Roman" panose="02020603050405020304" pitchFamily="18" charset="0"/>
                          </a:rPr>
                        </m:ctrlPr>
                      </m:fPr>
                      <m:num>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num>
                      <m:den>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𝑚𝑛</m:t>
                        </m:r>
                      </m:den>
                    </m:f>
                    <m:nary>
                      <m:naryPr>
                        <m:chr m:val="∑"/>
                        <m:limLoc m:val="undOvr"/>
                        <m:ctrlPr>
                          <a:rPr lang="en-IL" sz="1800" i="1">
                            <a:solidFill>
                              <a:srgbClr val="000000"/>
                            </a:solidFill>
                            <a:effectLst/>
                            <a:latin typeface="Cambria Math" panose="02040503050406030204" pitchFamily="18" charset="0"/>
                            <a:ea typeface="Times New Roman" panose="02020603050405020304" pitchFamily="18" charset="0"/>
                          </a:rPr>
                        </m:ctrlPr>
                      </m:naryPr>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𝑖</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0</m:t>
                        </m:r>
                      </m:sub>
                      <m: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𝑚</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sup>
                      <m:e>
                        <m:nary>
                          <m:naryPr>
                            <m:chr m:val="∑"/>
                            <m:limLoc m:val="undOvr"/>
                            <m:ctrlPr>
                              <a:rPr lang="en-IL" sz="1800" i="1">
                                <a:solidFill>
                                  <a:srgbClr val="000000"/>
                                </a:solidFill>
                                <a:effectLst/>
                                <a:latin typeface="Cambria Math" panose="02040503050406030204" pitchFamily="18" charset="0"/>
                                <a:ea typeface="Times New Roman" panose="02020603050405020304" pitchFamily="18" charset="0"/>
                              </a:rPr>
                            </m:ctrlPr>
                          </m:naryPr>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𝑗</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0</m:t>
                            </m:r>
                          </m:sub>
                          <m: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𝑛</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sup>
                          <m:e>
                            <m:sSup>
                              <m:sSupPr>
                                <m:ctrlPr>
                                  <a:rPr lang="en-IL" sz="1800" i="1">
                                    <a:solidFill>
                                      <a:srgbClr val="000000"/>
                                    </a:solidFill>
                                    <a:effectLst/>
                                    <a:latin typeface="Cambria Math" panose="02040503050406030204" pitchFamily="18" charset="0"/>
                                    <a:ea typeface="Times New Roman" panose="02020603050405020304" pitchFamily="18" charset="0"/>
                                  </a:rPr>
                                </m:ctrlPr>
                              </m:sSupPr>
                              <m:e>
                                <m:d>
                                  <m:dPr>
                                    <m:begChr m:val="|"/>
                                    <m:endChr m:val="|"/>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𝐼</m:t>
                                    </m:r>
                                    <m:d>
                                      <m:dPr>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𝑖</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𝑗</m:t>
                                        </m:r>
                                      </m:e>
                                    </m:d>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𝐾</m:t>
                                    </m:r>
                                    <m:d>
                                      <m:dPr>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𝑖</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𝑗</m:t>
                                        </m:r>
                                      </m:e>
                                    </m:d>
                                  </m:e>
                                </m:d>
                              </m:e>
                              <m:sup>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2</m:t>
                                </m:r>
                              </m:sup>
                            </m:sSup>
                          </m:e>
                        </m:nary>
                      </m:e>
                    </m:nary>
                  </m:oMath>
                </a14:m>
                <a:endParaRPr lang="he-IL" dirty="0"/>
              </a:p>
              <a:p>
                <a:pPr lvl="1" algn="r" rtl="1"/>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Arial" panose="020B0604020202020204" pitchFamily="34" charset="0"/>
                      </a:rPr>
                      <m:t>𝑃𝑆𝑁𝑅</m:t>
                    </m:r>
                    <m:r>
                      <a:rPr lang="en-US" sz="1800" i="1" smtClean="0">
                        <a:effectLst/>
                        <a:latin typeface="Cambria Math" panose="02040503050406030204" pitchFamily="18" charset="0"/>
                        <a:ea typeface="Times New Roman" panose="02020603050405020304" pitchFamily="18" charset="0"/>
                        <a:cs typeface="Arial" panose="020B0604020202020204" pitchFamily="34" charset="0"/>
                      </a:rPr>
                      <m:t>=</m:t>
                    </m:r>
                    <m:r>
                      <a:rPr lang="en-US" sz="1800" i="1" smtClean="0">
                        <a:effectLst/>
                        <a:latin typeface="Cambria Math" panose="02040503050406030204" pitchFamily="18" charset="0"/>
                        <a:ea typeface="Times New Roman" panose="02020603050405020304" pitchFamily="18" charset="0"/>
                        <a:cs typeface="Arial" panose="020B0604020202020204" pitchFamily="34" charset="0"/>
                      </a:rPr>
                      <m:t>10</m:t>
                    </m:r>
                    <m:func>
                      <m:funcPr>
                        <m:ctrlPr>
                          <a:rPr lang="en-IL" sz="1800" i="1">
                            <a:effectLst/>
                            <a:latin typeface="Cambria Math" panose="02040503050406030204" pitchFamily="18" charset="0"/>
                            <a:ea typeface="Times New Roman" panose="02020603050405020304" pitchFamily="18" charset="0"/>
                          </a:rPr>
                        </m:ctrlPr>
                      </m:funcPr>
                      <m:fName>
                        <m:r>
                          <m:rPr>
                            <m:sty m:val="p"/>
                          </m:rPr>
                          <a:rPr lang="en-US" sz="1800">
                            <a:effectLst/>
                            <a:latin typeface="Cambria Math" panose="02040503050406030204" pitchFamily="18" charset="0"/>
                            <a:ea typeface="Times New Roman" panose="02020603050405020304" pitchFamily="18" charset="0"/>
                            <a:cs typeface="Arial" panose="020B0604020202020204" pitchFamily="34" charset="0"/>
                          </a:rPr>
                          <m:t>log</m:t>
                        </m:r>
                      </m:fName>
                      <m:e>
                        <m:d>
                          <m:dPr>
                            <m:ctrlPr>
                              <a:rPr lang="en-IL" sz="1800" i="1">
                                <a:effectLst/>
                                <a:latin typeface="Cambria Math" panose="02040503050406030204" pitchFamily="18" charset="0"/>
                                <a:ea typeface="Times New Roman" panose="02020603050405020304" pitchFamily="18" charset="0"/>
                              </a:rPr>
                            </m:ctrlPr>
                          </m:dPr>
                          <m:e>
                            <m:f>
                              <m:fPr>
                                <m:ctrlPr>
                                  <a:rPr lang="en-IL"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Arial" panose="020B0604020202020204" pitchFamily="34" charset="0"/>
                                  </a:rPr>
                                  <m:t>𝑀𝐴</m:t>
                                </m:r>
                                <m:sSup>
                                  <m:sSupPr>
                                    <m:ctrlPr>
                                      <a:rPr lang="en-IL" sz="1800" i="1">
                                        <a:effectLst/>
                                        <a:latin typeface="Cambria Math" panose="02040503050406030204" pitchFamily="18" charset="0"/>
                                        <a:ea typeface="Times New Roman" panose="02020603050405020304" pitchFamily="18" charset="0"/>
                                      </a:rPr>
                                    </m:ctrlPr>
                                  </m:sSupPr>
                                  <m:e>
                                    <m:sSub>
                                      <m:sSubPr>
                                        <m:ctrlPr>
                                          <a:rPr lang="en-IL"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𝑋</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𝑖𝑗</m:t>
                                        </m:r>
                                      </m:sub>
                                    </m:sSub>
                                  </m:e>
                                  <m:sup>
                                    <m:r>
                                      <a:rPr lang="en-US" sz="1800" i="1">
                                        <a:effectLst/>
                                        <a:latin typeface="Cambria Math" panose="02040503050406030204" pitchFamily="18" charset="0"/>
                                        <a:ea typeface="Times New Roman" panose="02020603050405020304" pitchFamily="18" charset="0"/>
                                        <a:cs typeface="Arial" panose="020B0604020202020204" pitchFamily="34" charset="0"/>
                                      </a:rPr>
                                      <m:t>2</m:t>
                                    </m:r>
                                  </m:sup>
                                </m:sSup>
                              </m:num>
                              <m:den>
                                <m:r>
                                  <a:rPr lang="en-US" sz="1800" i="1">
                                    <a:effectLst/>
                                    <a:latin typeface="Cambria Math" panose="02040503050406030204" pitchFamily="18" charset="0"/>
                                    <a:ea typeface="Times New Roman" panose="02020603050405020304" pitchFamily="18" charset="0"/>
                                    <a:cs typeface="Arial" panose="020B0604020202020204" pitchFamily="34" charset="0"/>
                                  </a:rPr>
                                  <m:t>𝑀𝑆𝐸</m:t>
                                </m:r>
                              </m:den>
                            </m:f>
                          </m:e>
                        </m:d>
                      </m:e>
                    </m:func>
                  </m:oMath>
                </a14:m>
                <a:endParaRPr lang="he-IL" dirty="0"/>
              </a:p>
              <a:p>
                <a:pPr lvl="1" algn="r" rtl="1"/>
                <a:r>
                  <a:rPr lang="he-IL" dirty="0"/>
                  <a:t>ככל שהערך גבוה יותר כך התמונת</a:t>
                </a:r>
              </a:p>
              <a:p>
                <a:pPr marL="457200" lvl="1" indent="0" algn="r" rtl="1">
                  <a:buNone/>
                </a:pPr>
                <a:r>
                  <a:rPr lang="he-IL" dirty="0"/>
                  <a:t> דומות</a:t>
                </a:r>
              </a:p>
            </p:txBody>
          </p:sp>
        </mc:Choice>
        <mc:Fallback>
          <p:sp>
            <p:nvSpPr>
              <p:cNvPr id="15" name="Content Placeholder 14">
                <a:extLst>
                  <a:ext uri="{FF2B5EF4-FFF2-40B4-BE49-F238E27FC236}">
                    <a16:creationId xmlns:a16="http://schemas.microsoft.com/office/drawing/2014/main" id="{A76EFABA-E247-1452-B4C3-A4A9E316B3DC}"/>
                  </a:ext>
                </a:extLst>
              </p:cNvPr>
              <p:cNvSpPr>
                <a:spLocks noGrp="1" noRot="1" noChangeAspect="1" noMove="1" noResize="1" noEditPoints="1" noAdjustHandles="1" noChangeArrowheads="1" noChangeShapeType="1" noTextEdit="1"/>
              </p:cNvSpPr>
              <p:nvPr>
                <p:ph idx="1"/>
              </p:nvPr>
            </p:nvSpPr>
            <p:spPr>
              <a:xfrm>
                <a:off x="776804" y="1768631"/>
                <a:ext cx="10325000" cy="3564436"/>
              </a:xfrm>
              <a:blipFill>
                <a:blip r:embed="rId3"/>
                <a:stretch>
                  <a:fillRect l="-1063" t="-2222"/>
                </a:stretch>
              </a:blipFill>
            </p:spPr>
            <p:txBody>
              <a:bodyPr/>
              <a:lstStyle/>
              <a:p>
                <a:r>
                  <a:rPr lang="en-IL">
                    <a:noFill/>
                  </a:rPr>
                  <a:t> </a:t>
                </a:r>
              </a:p>
            </p:txBody>
          </p:sp>
        </mc:Fallback>
      </mc:AlternateContent>
      <p:pic>
        <p:nvPicPr>
          <p:cNvPr id="4" name="Picture 3">
            <a:extLst>
              <a:ext uri="{FF2B5EF4-FFF2-40B4-BE49-F238E27FC236}">
                <a16:creationId xmlns:a16="http://schemas.microsoft.com/office/drawing/2014/main" id="{A577DF18-875E-2C36-A9C5-C545C6FC162B}"/>
              </a:ext>
            </a:extLst>
          </p:cNvPr>
          <p:cNvPicPr>
            <a:picLocks noChangeAspect="1"/>
          </p:cNvPicPr>
          <p:nvPr/>
        </p:nvPicPr>
        <p:blipFill rotWithShape="1">
          <a:blip r:embed="rId4"/>
          <a:srcRect b="11365"/>
          <a:stretch/>
        </p:blipFill>
        <p:spPr>
          <a:xfrm>
            <a:off x="0" y="3123881"/>
            <a:ext cx="6335629" cy="3564436"/>
          </a:xfrm>
          <a:prstGeom prst="rect">
            <a:avLst/>
          </a:prstGeom>
        </p:spPr>
      </p:pic>
    </p:spTree>
    <p:extLst>
      <p:ext uri="{BB962C8B-B14F-4D97-AF65-F5344CB8AC3E}">
        <p14:creationId xmlns:p14="http://schemas.microsoft.com/office/powerpoint/2010/main" val="2555830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933500" y="310766"/>
            <a:ext cx="10325050" cy="946534"/>
          </a:xfrm>
        </p:spPr>
        <p:txBody>
          <a:bodyPr>
            <a:normAutofit/>
          </a:bodyPr>
          <a:lstStyle/>
          <a:p>
            <a:pPr algn="r" rtl="1"/>
            <a:r>
              <a:rPr lang="he-IL" dirty="0"/>
              <a:t>מרחק מבנה תמונה -</a:t>
            </a:r>
            <a:r>
              <a:rPr lang="en-US" dirty="0"/>
              <a:t>SSIM</a:t>
            </a:r>
            <a:endParaRPr lang="he-IL" dirty="0"/>
          </a:p>
        </p:txBody>
      </p:sp>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A76EFABA-E247-1452-B4C3-A4A9E316B3DC}"/>
                  </a:ext>
                </a:extLst>
              </p:cNvPr>
              <p:cNvSpPr>
                <a:spLocks noGrp="1"/>
              </p:cNvSpPr>
              <p:nvPr>
                <p:ph idx="1"/>
              </p:nvPr>
            </p:nvSpPr>
            <p:spPr/>
            <p:txBody>
              <a:bodyPr>
                <a:normAutofit lnSpcReduction="10000"/>
              </a:bodyPr>
              <a:lstStyle/>
              <a:p>
                <a:pPr lvl="1" algn="r" rtl="1"/>
                <a:r>
                  <a:rPr lang="he-IL" dirty="0"/>
                  <a:t>ערך מתקבל בין 0 ל 1, כאשר ככל שהתמונות דומות הערך קרוב ל 1.</a:t>
                </a:r>
                <a:endParaRPr lang="en-US" dirty="0"/>
              </a:p>
              <a:p>
                <a:pPr lvl="1" algn="r" rtl="1"/>
                <a:r>
                  <a:rPr lang="he-IL" dirty="0"/>
                  <a:t>יחס הארה </a:t>
                </a:r>
                <a14:m>
                  <m:oMath xmlns:m="http://schemas.openxmlformats.org/officeDocument/2006/math">
                    <m:r>
                      <a:rPr lang="en-US" i="1">
                        <a:latin typeface="Cambria Math" panose="02040503050406030204" pitchFamily="18" charset="0"/>
                      </a:rPr>
                      <m:t>𝑙</m:t>
                    </m:r>
                    <m:d>
                      <m:dPr>
                        <m:ctrlPr>
                          <a:rPr lang="en-IL"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f>
                      <m:fPr>
                        <m:ctrlPr>
                          <a:rPr lang="en-IL" i="1">
                            <a:latin typeface="Cambria Math" panose="02040503050406030204" pitchFamily="18" charset="0"/>
                          </a:rPr>
                        </m:ctrlPr>
                      </m:fPr>
                      <m:num>
                        <m:r>
                          <a:rPr lang="en-US">
                            <a:latin typeface="Cambria Math" panose="02040503050406030204" pitchFamily="18" charset="0"/>
                          </a:rPr>
                          <m:t>2</m:t>
                        </m:r>
                        <m:sSub>
                          <m:sSubPr>
                            <m:ctrlPr>
                              <a:rPr lang="en-IL"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𝑥</m:t>
                            </m:r>
                          </m:sub>
                        </m:sSub>
                        <m:sSub>
                          <m:sSubPr>
                            <m:ctrlPr>
                              <a:rPr lang="en-IL"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𝑦</m:t>
                            </m:r>
                          </m:sub>
                        </m:sSub>
                        <m:r>
                          <a:rPr lang="en-US">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𝐶</m:t>
                            </m:r>
                          </m:e>
                          <m:sub>
                            <m:r>
                              <a:rPr lang="en-US">
                                <a:latin typeface="Cambria Math" panose="02040503050406030204" pitchFamily="18" charset="0"/>
                              </a:rPr>
                              <m:t>1</m:t>
                            </m:r>
                          </m:sub>
                        </m:sSub>
                      </m:num>
                      <m:den>
                        <m:sSubSup>
                          <m:sSubSupPr>
                            <m:ctrlPr>
                              <a:rPr lang="en-IL" i="1">
                                <a:latin typeface="Cambria Math" panose="02040503050406030204" pitchFamily="18" charset="0"/>
                              </a:rPr>
                            </m:ctrlPr>
                          </m:sSubSupPr>
                          <m:e>
                            <m:r>
                              <a:rPr lang="en-US" i="1">
                                <a:latin typeface="Cambria Math" panose="02040503050406030204" pitchFamily="18" charset="0"/>
                              </a:rPr>
                              <m:t>𝜇</m:t>
                            </m:r>
                          </m:e>
                          <m:sub>
                            <m:r>
                              <a:rPr lang="en-US" i="1">
                                <a:latin typeface="Cambria Math" panose="02040503050406030204" pitchFamily="18" charset="0"/>
                              </a:rPr>
                              <m:t>𝑥</m:t>
                            </m:r>
                          </m:sub>
                          <m:sup>
                            <m:r>
                              <a:rPr lang="en-US">
                                <a:latin typeface="Cambria Math" panose="02040503050406030204" pitchFamily="18" charset="0"/>
                              </a:rPr>
                              <m:t>2</m:t>
                            </m:r>
                          </m:sup>
                        </m:sSubSup>
                        <m:r>
                          <a:rPr lang="en-US">
                            <a:latin typeface="Cambria Math" panose="02040503050406030204" pitchFamily="18" charset="0"/>
                          </a:rPr>
                          <m:t>+</m:t>
                        </m:r>
                        <m:sSubSup>
                          <m:sSubSupPr>
                            <m:ctrlPr>
                              <a:rPr lang="en-IL" i="1">
                                <a:latin typeface="Cambria Math" panose="02040503050406030204" pitchFamily="18" charset="0"/>
                              </a:rPr>
                            </m:ctrlPr>
                          </m:sSubSupPr>
                          <m:e>
                            <m:r>
                              <a:rPr lang="en-US" i="1">
                                <a:latin typeface="Cambria Math" panose="02040503050406030204" pitchFamily="18" charset="0"/>
                              </a:rPr>
                              <m:t>𝜇</m:t>
                            </m:r>
                          </m:e>
                          <m:sub>
                            <m:r>
                              <a:rPr lang="en-US" i="1">
                                <a:latin typeface="Cambria Math" panose="02040503050406030204" pitchFamily="18" charset="0"/>
                              </a:rPr>
                              <m:t>𝑦</m:t>
                            </m:r>
                          </m:sub>
                          <m:sup>
                            <m:r>
                              <a:rPr lang="en-US">
                                <a:latin typeface="Cambria Math" panose="02040503050406030204" pitchFamily="18" charset="0"/>
                              </a:rPr>
                              <m:t>2</m:t>
                            </m:r>
                          </m:sup>
                        </m:sSubSup>
                        <m:r>
                          <a:rPr lang="en-US">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𝐶</m:t>
                            </m:r>
                          </m:e>
                          <m:sub>
                            <m:r>
                              <a:rPr lang="en-US">
                                <a:latin typeface="Cambria Math" panose="02040503050406030204" pitchFamily="18" charset="0"/>
                              </a:rPr>
                              <m:t>1</m:t>
                            </m:r>
                          </m:sub>
                        </m:sSub>
                      </m:den>
                    </m:f>
                  </m:oMath>
                </a14:m>
                <a:endParaRPr lang="en-IL" sz="1800" dirty="0">
                  <a:effectLst/>
                  <a:latin typeface="Calibri" panose="020F0502020204030204" pitchFamily="34" charset="0"/>
                  <a:ea typeface="Calibri" panose="020F0502020204030204" pitchFamily="34" charset="0"/>
                  <a:cs typeface="Arial" panose="020B0604020202020204" pitchFamily="34" charset="0"/>
                </a:endParaRPr>
              </a:p>
              <a:p>
                <a:pPr lvl="1" algn="r" rtl="1"/>
                <a:r>
                  <a:rPr lang="he-IL" dirty="0"/>
                  <a:t>יחס ניגודיות </a:t>
                </a:r>
                <a14:m>
                  <m:oMath xmlns:m="http://schemas.openxmlformats.org/officeDocument/2006/math">
                    <m:r>
                      <a:rPr lang="en-US" i="1">
                        <a:latin typeface="Cambria Math" panose="02040503050406030204" pitchFamily="18" charset="0"/>
                      </a:rPr>
                      <m:t>𝐶</m:t>
                    </m:r>
                    <m:d>
                      <m:dPr>
                        <m:ctrlPr>
                          <a:rPr lang="en-IL"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f>
                      <m:fPr>
                        <m:ctrlPr>
                          <a:rPr lang="en-IL" i="1">
                            <a:latin typeface="Cambria Math" panose="02040503050406030204" pitchFamily="18" charset="0"/>
                          </a:rPr>
                        </m:ctrlPr>
                      </m:fPr>
                      <m:num>
                        <m:r>
                          <a:rPr lang="en-US">
                            <a:latin typeface="Cambria Math" panose="02040503050406030204" pitchFamily="18" charset="0"/>
                          </a:rPr>
                          <m:t>2</m:t>
                        </m:r>
                        <m:sSub>
                          <m:sSubPr>
                            <m:ctrlPr>
                              <a:rPr lang="en-IL"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𝑥</m:t>
                            </m:r>
                          </m:sub>
                        </m:sSub>
                        <m:sSub>
                          <m:sSubPr>
                            <m:ctrlPr>
                              <a:rPr lang="en-IL"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r>
                          <a:rPr lang="en-US">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𝐶</m:t>
                            </m:r>
                          </m:e>
                          <m:sub>
                            <m:r>
                              <a:rPr lang="en-US">
                                <a:latin typeface="Cambria Math" panose="02040503050406030204" pitchFamily="18" charset="0"/>
                              </a:rPr>
                              <m:t>2</m:t>
                            </m:r>
                          </m:sub>
                        </m:sSub>
                      </m:num>
                      <m:den>
                        <m:sSubSup>
                          <m:sSubSupPr>
                            <m:ctrlPr>
                              <a:rPr lang="en-IL"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𝑥</m:t>
                            </m:r>
                          </m:sub>
                          <m:sup>
                            <m:r>
                              <a:rPr lang="en-US">
                                <a:latin typeface="Cambria Math" panose="02040503050406030204" pitchFamily="18" charset="0"/>
                              </a:rPr>
                              <m:t>2</m:t>
                            </m:r>
                          </m:sup>
                        </m:sSubSup>
                        <m:r>
                          <a:rPr lang="en-US">
                            <a:latin typeface="Cambria Math" panose="02040503050406030204" pitchFamily="18" charset="0"/>
                          </a:rPr>
                          <m:t>+</m:t>
                        </m:r>
                        <m:sSubSup>
                          <m:sSubSupPr>
                            <m:ctrlPr>
                              <a:rPr lang="en-IL"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𝑦</m:t>
                            </m:r>
                          </m:sub>
                          <m:sup>
                            <m:r>
                              <a:rPr lang="en-US">
                                <a:latin typeface="Cambria Math" panose="02040503050406030204" pitchFamily="18" charset="0"/>
                              </a:rPr>
                              <m:t>2</m:t>
                            </m:r>
                          </m:sup>
                        </m:sSubSup>
                        <m:r>
                          <a:rPr lang="en-US">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𝐶</m:t>
                            </m:r>
                          </m:e>
                          <m:sub>
                            <m:r>
                              <a:rPr lang="en-US">
                                <a:latin typeface="Cambria Math" panose="02040503050406030204" pitchFamily="18" charset="0"/>
                              </a:rPr>
                              <m:t>2</m:t>
                            </m:r>
                          </m:sub>
                        </m:sSub>
                      </m:den>
                    </m:f>
                  </m:oMath>
                </a14:m>
                <a:endParaRPr lang="he-IL" dirty="0"/>
              </a:p>
              <a:p>
                <a:pPr lvl="1" algn="r" rtl="1"/>
                <a:r>
                  <a:rPr lang="he-IL" dirty="0"/>
                  <a:t>מבנה התמונה </a:t>
                </a:r>
                <a14:m>
                  <m:oMath xmlns:m="http://schemas.openxmlformats.org/officeDocument/2006/math">
                    <m:sSub>
                      <m:sSubPr>
                        <m:ctrlPr>
                          <a:rPr lang="en-IL" sz="1800" i="1" smtClean="0">
                            <a:solidFill>
                              <a:srgbClr val="000000"/>
                            </a:solidFill>
                            <a:effectLst/>
                            <a:latin typeface="Cambria Math" panose="02040503050406030204" pitchFamily="18" charset="0"/>
                            <a:ea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𝜇</m:t>
                        </m:r>
                      </m:e>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sub>
                    </m:s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rgbClr val="000000"/>
                            </a:solidFill>
                            <a:effectLst/>
                            <a:latin typeface="Cambria Math" panose="02040503050406030204" pitchFamily="18" charset="0"/>
                            <a:ea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𝜎</m:t>
                        </m:r>
                      </m:e>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sub>
                    </m:sSub>
                  </m:oMath>
                </a14:m>
                <a:r>
                  <a:rPr lang="he-IL" dirty="0"/>
                  <a:t> מתקבל מהורדת ממוצע הארה ונירמול בשונות </a:t>
                </a:r>
              </a:p>
              <a:p>
                <a:pPr lvl="1" algn="r" rtl="1"/>
                <a:r>
                  <a:rPr lang="he-IL" dirty="0"/>
                  <a:t>יחס השונות במבנה  התמונה </a:t>
                </a:r>
                <a14:m>
                  <m:oMath xmlns:m="http://schemas.openxmlformats.org/officeDocument/2006/math">
                    <m:r>
                      <a:rPr lang="en-US" i="1">
                        <a:latin typeface="Cambria Math" panose="02040503050406030204" pitchFamily="18" charset="0"/>
                      </a:rPr>
                      <m:t>𝐶</m:t>
                    </m:r>
                    <m:d>
                      <m:dPr>
                        <m:ctrlPr>
                          <a:rPr lang="en-IL" i="1">
                            <a:latin typeface="Cambria Math" panose="02040503050406030204" pitchFamily="18" charset="0"/>
                          </a:rPr>
                        </m:ctrlPr>
                      </m:dPr>
                      <m:e>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f>
                      <m:fPr>
                        <m:ctrlPr>
                          <a:rPr lang="en-IL" i="1">
                            <a:latin typeface="Cambria Math" panose="02040503050406030204" pitchFamily="18" charset="0"/>
                          </a:rPr>
                        </m:ctrlPr>
                      </m:fPr>
                      <m:num>
                        <m:r>
                          <a:rPr lang="en-US">
                            <a:latin typeface="Cambria Math" panose="02040503050406030204" pitchFamily="18" charset="0"/>
                          </a:rPr>
                          <m:t>2</m:t>
                        </m:r>
                        <m:sSub>
                          <m:sSubPr>
                            <m:ctrlPr>
                              <a:rPr lang="en-IL"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𝑥</m:t>
                            </m:r>
                          </m:sub>
                        </m:sSub>
                        <m:sSub>
                          <m:sSubPr>
                            <m:ctrlPr>
                              <a:rPr lang="en-IL"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r>
                          <a:rPr lang="en-US">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𝐶</m:t>
                            </m:r>
                          </m:e>
                          <m:sub>
                            <m:r>
                              <a:rPr lang="en-US">
                                <a:latin typeface="Cambria Math" panose="02040503050406030204" pitchFamily="18" charset="0"/>
                              </a:rPr>
                              <m:t>2</m:t>
                            </m:r>
                          </m:sub>
                        </m:sSub>
                      </m:num>
                      <m:den>
                        <m:sSubSup>
                          <m:sSubSupPr>
                            <m:ctrlPr>
                              <a:rPr lang="en-IL"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𝑥</m:t>
                            </m:r>
                          </m:sub>
                          <m:sup>
                            <m:r>
                              <a:rPr lang="en-US">
                                <a:latin typeface="Cambria Math" panose="02040503050406030204" pitchFamily="18" charset="0"/>
                              </a:rPr>
                              <m:t>2</m:t>
                            </m:r>
                          </m:sup>
                        </m:sSubSup>
                        <m:r>
                          <a:rPr lang="en-US">
                            <a:latin typeface="Cambria Math" panose="02040503050406030204" pitchFamily="18" charset="0"/>
                          </a:rPr>
                          <m:t>+</m:t>
                        </m:r>
                        <m:sSubSup>
                          <m:sSubSupPr>
                            <m:ctrlPr>
                              <a:rPr lang="en-IL"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𝑦</m:t>
                            </m:r>
                          </m:sub>
                          <m:sup>
                            <m:r>
                              <a:rPr lang="en-US">
                                <a:latin typeface="Cambria Math" panose="02040503050406030204" pitchFamily="18" charset="0"/>
                              </a:rPr>
                              <m:t>2</m:t>
                            </m:r>
                          </m:sup>
                        </m:sSubSup>
                        <m:r>
                          <a:rPr lang="en-US">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𝐶</m:t>
                            </m:r>
                          </m:e>
                          <m:sub>
                            <m:r>
                              <a:rPr lang="en-US">
                                <a:latin typeface="Cambria Math" panose="02040503050406030204" pitchFamily="18" charset="0"/>
                              </a:rPr>
                              <m:t>2</m:t>
                            </m:r>
                          </m:sub>
                        </m:sSub>
                      </m:den>
                    </m:f>
                  </m:oMath>
                </a14:m>
                <a:endParaRPr lang="he-IL" dirty="0"/>
              </a:p>
              <a:p>
                <a:pPr lvl="1" algn="r" rtl="1"/>
                <a:r>
                  <a:rPr lang="he-IL" dirty="0">
                    <a:solidFill>
                      <a:srgbClr val="000000"/>
                    </a:solidFill>
                    <a:ea typeface="Times New Roman" panose="02020603050405020304" pitchFamily="18" charset="0"/>
                    <a:cs typeface="Arial" panose="020B0604020202020204" pitchFamily="34" charset="0"/>
                  </a:rPr>
                  <a:t>מישקול ערכי המדדים השונים </a:t>
                </a:r>
                <a14:m>
                  <m:oMath xmlns:m="http://schemas.openxmlformats.org/officeDocument/2006/math">
                    <m:r>
                      <a:rPr lang="en-US" sz="1800" i="1"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𝑆𝑆𝐼𝑀</m:t>
                    </m:r>
                    <m:d>
                      <m:dPr>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𝑋</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𝑌</m:t>
                        </m:r>
                      </m:e>
                    </m:d>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𝑙</m:t>
                    </m:r>
                    <m:sSup>
                      <m:sSupPr>
                        <m:ctrlPr>
                          <a:rPr lang="en-IL" sz="1800" i="1">
                            <a:solidFill>
                              <a:srgbClr val="000000"/>
                            </a:solidFill>
                            <a:effectLst/>
                            <a:latin typeface="Cambria Math" panose="02040503050406030204" pitchFamily="18" charset="0"/>
                            <a:ea typeface="Times New Roman" panose="02020603050405020304" pitchFamily="18" charset="0"/>
                          </a:rPr>
                        </m:ctrlPr>
                      </m:sSupPr>
                      <m:e>
                        <m:d>
                          <m:dPr>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𝑦</m:t>
                            </m:r>
                          </m:e>
                        </m:d>
                      </m:e>
                      <m: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𝑎</m:t>
                        </m:r>
                      </m:sup>
                    </m:s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𝐶</m:t>
                    </m:r>
                    <m:sSup>
                      <m:sSupPr>
                        <m:ctrlPr>
                          <a:rPr lang="en-IL" sz="1800" i="1">
                            <a:solidFill>
                              <a:srgbClr val="000000"/>
                            </a:solidFill>
                            <a:effectLst/>
                            <a:latin typeface="Cambria Math" panose="02040503050406030204" pitchFamily="18" charset="0"/>
                            <a:ea typeface="Times New Roman" panose="02020603050405020304" pitchFamily="18" charset="0"/>
                          </a:rPr>
                        </m:ctrlPr>
                      </m:sSupPr>
                      <m:e>
                        <m:d>
                          <m:dPr>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𝑦</m:t>
                            </m:r>
                          </m:e>
                        </m:d>
                      </m:e>
                      <m: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𝑧</m:t>
                        </m:r>
                      </m:sup>
                    </m:s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𝑆</m:t>
                    </m:r>
                    <m:sSup>
                      <m:sSupPr>
                        <m:ctrlPr>
                          <a:rPr lang="en-IL" sz="1800" i="1">
                            <a:solidFill>
                              <a:srgbClr val="000000"/>
                            </a:solidFill>
                            <a:effectLst/>
                            <a:latin typeface="Cambria Math" panose="02040503050406030204" pitchFamily="18" charset="0"/>
                            <a:ea typeface="Times New Roman" panose="02020603050405020304" pitchFamily="18" charset="0"/>
                          </a:rPr>
                        </m:ctrlPr>
                      </m:sSupPr>
                      <m:e>
                        <m:d>
                          <m:dPr>
                            <m:ctrlPr>
                              <a:rPr lang="en-IL" sz="1800" i="1">
                                <a:solidFill>
                                  <a:srgbClr val="000000"/>
                                </a:solidFill>
                                <a:effectLst/>
                                <a:latin typeface="Cambria Math" panose="02040503050406030204" pitchFamily="18" charset="0"/>
                                <a:ea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𝑦</m:t>
                            </m:r>
                          </m:e>
                        </m:d>
                      </m:e>
                      <m: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𝑚</m:t>
                        </m:r>
                      </m:sup>
                    </m:sSup>
                  </m:oMath>
                </a14:m>
                <a:endParaRPr lang="he-IL" dirty="0"/>
              </a:p>
              <a:p>
                <a:pPr lvl="1" algn="r" rtl="1"/>
                <a:r>
                  <a:rPr lang="he-IL" dirty="0"/>
                  <a:t>עדיף למדוד חלונות של </a:t>
                </a:r>
                <a:r>
                  <a:rPr lang="en-US" dirty="0"/>
                  <a:t>MSSIM</a:t>
                </a:r>
                <a:br>
                  <a:rPr lang="en-US" dirty="0"/>
                </a:br>
                <a:r>
                  <a:rPr lang="he-IL" dirty="0"/>
                  <a:t>הסיבה היא דיסטורציה בתמונה, או בכך שלתמונה יכול להיות מספר פיצרים באזורים שונים.</a:t>
                </a:r>
                <a:endParaRPr lang="en-US" dirty="0"/>
              </a:p>
              <a:p>
                <a:pPr lvl="1" algn="r" rtl="1"/>
                <a14:m>
                  <m:oMath xmlns:m="http://schemas.openxmlformats.org/officeDocument/2006/math">
                    <m:r>
                      <m:rPr>
                        <m:sty m:val="p"/>
                      </m:rPr>
                      <a:rPr lang="en-US" sz="1800"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MSSIM</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𝑋</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𝑌</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f>
                      <m:fPr>
                        <m:ctrlPr>
                          <a:rPr lang="en-IL" sz="1800" i="1">
                            <a:solidFill>
                              <a:srgbClr val="000000"/>
                            </a:solidFill>
                            <a:effectLst/>
                            <a:latin typeface="Cambria Math" panose="02040503050406030204" pitchFamily="18" charset="0"/>
                            <a:ea typeface="Times New Roman" panose="02020603050405020304" pitchFamily="18" charset="0"/>
                          </a:rPr>
                        </m:ctrlPr>
                      </m:fPr>
                      <m:num>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num>
                      <m:den>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𝑀</m:t>
                        </m:r>
                      </m:den>
                    </m:f>
                    <m:nary>
                      <m:naryPr>
                        <m:chr m:val="∑"/>
                        <m:limLoc m:val="undOvr"/>
                        <m:ctrlPr>
                          <a:rPr lang="en-IL" sz="1800" i="1">
                            <a:solidFill>
                              <a:srgbClr val="000000"/>
                            </a:solidFill>
                            <a:effectLst/>
                            <a:latin typeface="Cambria Math" panose="02040503050406030204" pitchFamily="18" charset="0"/>
                            <a:ea typeface="Times New Roman" panose="02020603050405020304" pitchFamily="18" charset="0"/>
                          </a:rPr>
                        </m:ctrlPr>
                      </m:naryPr>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𝑖</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0</m:t>
                        </m:r>
                      </m:sub>
                      <m:sup>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𝑚</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1</m:t>
                        </m:r>
                      </m:sup>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𝑆𝑆𝐼𝑀</m:t>
                        </m:r>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rgbClr val="000000"/>
                                </a:solidFill>
                                <a:effectLst/>
                                <a:latin typeface="Cambria Math" panose="02040503050406030204" pitchFamily="18" charset="0"/>
                                <a:ea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𝑥</m:t>
                            </m:r>
                          </m:e>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𝑖</m:t>
                            </m:r>
                          </m:sub>
                        </m:s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rgbClr val="000000"/>
                                </a:solidFill>
                                <a:effectLst/>
                                <a:latin typeface="Cambria Math" panose="02040503050406030204" pitchFamily="18" charset="0"/>
                                <a:ea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𝑦</m:t>
                            </m:r>
                          </m:e>
                          <m: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𝑖</m:t>
                            </m:r>
                          </m:sub>
                        </m:sSub>
                        <m:r>
                          <a:rPr lang="en-US" sz="1800" i="1">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m:t>
                        </m:r>
                      </m:e>
                    </m:nary>
                  </m:oMath>
                </a14:m>
                <a:endParaRPr lang="en-US" dirty="0"/>
              </a:p>
              <a:p>
                <a:pPr lvl="1" algn="r" rtl="1"/>
                <a:endParaRPr lang="he-IL" dirty="0"/>
              </a:p>
            </p:txBody>
          </p:sp>
        </mc:Choice>
        <mc:Fallback xmlns="">
          <p:sp>
            <p:nvSpPr>
              <p:cNvPr id="15" name="Content Placeholder 14">
                <a:extLst>
                  <a:ext uri="{FF2B5EF4-FFF2-40B4-BE49-F238E27FC236}">
                    <a16:creationId xmlns:a16="http://schemas.microsoft.com/office/drawing/2014/main" id="{A76EFABA-E247-1452-B4C3-A4A9E316B3DC}"/>
                  </a:ext>
                </a:extLst>
              </p:cNvPr>
              <p:cNvSpPr>
                <a:spLocks noGrp="1" noRot="1" noChangeAspect="1" noMove="1" noResize="1" noEditPoints="1" noAdjustHandles="1" noChangeArrowheads="1" noChangeShapeType="1" noTextEdit="1"/>
              </p:cNvSpPr>
              <p:nvPr>
                <p:ph idx="1"/>
              </p:nvPr>
            </p:nvSpPr>
            <p:spPr>
              <a:blipFill>
                <a:blip r:embed="rId3"/>
                <a:stretch>
                  <a:fillRect t="-2801" b="-10364"/>
                </a:stretch>
              </a:blipFill>
            </p:spPr>
            <p:txBody>
              <a:bodyPr/>
              <a:lstStyle/>
              <a:p>
                <a:r>
                  <a:rPr lang="en-IL">
                    <a:noFill/>
                  </a:rPr>
                  <a:t> </a:t>
                </a:r>
              </a:p>
            </p:txBody>
          </p:sp>
        </mc:Fallback>
      </mc:AlternateContent>
    </p:spTree>
    <p:extLst>
      <p:ext uri="{BB962C8B-B14F-4D97-AF65-F5344CB8AC3E}">
        <p14:creationId xmlns:p14="http://schemas.microsoft.com/office/powerpoint/2010/main" val="1246917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A53A6311-FFAC-5290-E489-1D6C9A6F40F0}"/>
              </a:ext>
            </a:extLst>
          </p:cNvPr>
          <p:cNvSpPr>
            <a:spLocks noGrp="1"/>
          </p:cNvSpPr>
          <p:nvPr>
            <p:ph type="title"/>
          </p:nvPr>
        </p:nvSpPr>
        <p:spPr>
          <a:xfrm>
            <a:off x="679979" y="562770"/>
            <a:ext cx="10325100" cy="922337"/>
          </a:xfrm>
        </p:spPr>
        <p:txBody>
          <a:bodyPr>
            <a:normAutofit fontScale="90000"/>
          </a:bodyPr>
          <a:lstStyle/>
          <a:p>
            <a:pPr algn="r" rtl="1"/>
            <a:r>
              <a:rPr lang="en-US" dirty="0"/>
              <a:t>Fréchet Inception Distance (FID)</a:t>
            </a:r>
            <a:br>
              <a:rPr lang="en-IL" dirty="0"/>
            </a:br>
            <a:endParaRPr lang="en-IL"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E107F1F-DACF-0ABD-D283-79B7048B63DD}"/>
                  </a:ext>
                </a:extLst>
              </p:cNvPr>
              <p:cNvSpPr>
                <a:spLocks noGrp="1"/>
              </p:cNvSpPr>
              <p:nvPr>
                <p:ph idx="1"/>
              </p:nvPr>
            </p:nvSpPr>
            <p:spPr>
              <a:xfrm>
                <a:off x="838200" y="1253331"/>
                <a:ext cx="10515600" cy="4351338"/>
              </a:xfrm>
            </p:spPr>
            <p:txBody>
              <a:bodyPr/>
              <a:lstStyle/>
              <a:p>
                <a:pPr algn="r" rtl="1"/>
                <a:r>
                  <a:rPr lang="he-IL" sz="1800" dirty="0">
                    <a:cs typeface="Arial" panose="020B0604020202020204" pitchFamily="34" charset="0"/>
                  </a:rPr>
                  <a:t>שימוש ברשת קלסיפקציה לצורך קבלת וקטור פיצרים</a:t>
                </a:r>
              </a:p>
              <a:p>
                <a:pPr algn="r" rtl="1"/>
                <a:r>
                  <a:rPr lang="he-IL" sz="1800" dirty="0">
                    <a:ea typeface="Calibri" panose="020F0502020204030204" pitchFamily="34" charset="0"/>
                    <a:cs typeface="Arial" panose="020B0604020202020204" pitchFamily="34" charset="0"/>
                  </a:rPr>
                  <a:t>משווה מאפיינים של התפלגויות הפיצרים עבור תמונות הנוצרות ברשת הגנרטיבית ובעולם האמיתי</a:t>
                </a:r>
              </a:p>
              <a:p>
                <a:pPr algn="r" rtl="1"/>
                <a14:m>
                  <m:oMath xmlns:m="http://schemas.openxmlformats.org/officeDocument/2006/math">
                    <m:r>
                      <a:rPr lang="en-US" sz="1800" i="1" smtClean="0">
                        <a:effectLst/>
                        <a:latin typeface="Cambria Math" panose="02040503050406030204" pitchFamily="18" charset="0"/>
                        <a:ea typeface="Calibri" panose="020F0502020204030204" pitchFamily="34" charset="0"/>
                        <a:cs typeface="Arial" panose="020B0604020202020204" pitchFamily="34" charset="0"/>
                      </a:rPr>
                      <m:t>𝐹𝐼𝐷</m:t>
                    </m:r>
                    <m:r>
                      <a:rPr lang="en-US" sz="1800">
                        <a:effectLst/>
                        <a:latin typeface="Cambria Math" panose="02040503050406030204" pitchFamily="18" charset="0"/>
                        <a:ea typeface="Calibri" panose="020F0502020204030204" pitchFamily="34" charset="0"/>
                        <a:cs typeface="Arial" panose="020B0604020202020204" pitchFamily="34" charset="0"/>
                      </a:rPr>
                      <m:t>=</m:t>
                    </m:r>
                    <m:sSubSup>
                      <m:sSubSup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SupPr>
                      <m:e>
                        <m:d>
                          <m:dPr>
                            <m:begChr m:val="|"/>
                            <m:endChr m:val="|"/>
                            <m:ctrlPr>
                              <a:rPr lang="en-IL" sz="1800" i="1">
                                <a:effectLst/>
                                <a:latin typeface="Cambria Math" panose="02040503050406030204" pitchFamily="18" charset="0"/>
                                <a:ea typeface="Calibri" panose="020F0502020204030204" pitchFamily="34" charset="0"/>
                                <a:cs typeface="Arial" panose="020B0604020202020204" pitchFamily="34" charset="0"/>
                              </a:rPr>
                            </m:ctrlPr>
                          </m:dPr>
                          <m:e>
                            <m:d>
                              <m:dPr>
                                <m:begChr m:val="|"/>
                                <m:endChr m:val="|"/>
                                <m:ctrlPr>
                                  <a:rPr lang="en-IL" sz="1800" i="1">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𝜇</m:t>
                                    </m:r>
                                  </m:e>
                                  <m:sub>
                                    <m:r>
                                      <a:rPr lang="en-US" sz="1800" i="1">
                                        <a:effectLst/>
                                        <a:latin typeface="Cambria Math" panose="02040503050406030204" pitchFamily="18" charset="0"/>
                                        <a:ea typeface="Calibri" panose="020F0502020204030204" pitchFamily="34" charset="0"/>
                                        <a:cs typeface="Arial" panose="020B0604020202020204" pitchFamily="34" charset="0"/>
                                      </a:rPr>
                                      <m:t>𝑥</m:t>
                                    </m:r>
                                  </m:sub>
                                </m:sSub>
                                <m:sSub>
                                  <m:sSub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𝜇</m:t>
                                    </m:r>
                                  </m:e>
                                  <m:sub>
                                    <m:r>
                                      <a:rPr lang="en-US" sz="1800" i="1">
                                        <a:effectLst/>
                                        <a:latin typeface="Cambria Math" panose="02040503050406030204" pitchFamily="18" charset="0"/>
                                        <a:ea typeface="Calibri" panose="020F0502020204030204" pitchFamily="34" charset="0"/>
                                        <a:cs typeface="Arial" panose="020B0604020202020204" pitchFamily="34" charset="0"/>
                                      </a:rPr>
                                      <m:t>𝑦</m:t>
                                    </m:r>
                                  </m:sub>
                                </m:sSub>
                              </m:e>
                            </m:d>
                          </m:e>
                        </m:d>
                      </m:e>
                      <m:sub>
                        <m:r>
                          <a:rPr lang="en-US" sz="1800">
                            <a:effectLst/>
                            <a:latin typeface="Cambria Math" panose="02040503050406030204" pitchFamily="18" charset="0"/>
                            <a:ea typeface="Calibri" panose="020F0502020204030204" pitchFamily="34" charset="0"/>
                            <a:cs typeface="Arial" panose="020B0604020202020204" pitchFamily="34" charset="0"/>
                          </a:rPr>
                          <m:t>2</m:t>
                        </m:r>
                      </m:sub>
                      <m:sup>
                        <m:r>
                          <a:rPr lang="en-US" sz="1800">
                            <a:effectLst/>
                            <a:latin typeface="Cambria Math" panose="02040503050406030204" pitchFamily="18" charset="0"/>
                            <a:ea typeface="Calibri" panose="020F0502020204030204" pitchFamily="34" charset="0"/>
                            <a:cs typeface="Arial" panose="020B0604020202020204" pitchFamily="34" charset="0"/>
                          </a:rPr>
                          <m:t>2</m:t>
                        </m:r>
                      </m:sup>
                    </m:sSubSup>
                    <m:r>
                      <a:rPr lang="en-US" sz="1800">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𝑇𝑅</m:t>
                    </m:r>
                    <m:d>
                      <m:dPr>
                        <m:ctrlPr>
                          <a:rPr lang="en-IL" sz="1800" i="1">
                            <a:effectLst/>
                            <a:latin typeface="Cambria Math" panose="02040503050406030204" pitchFamily="18" charset="0"/>
                            <a:ea typeface="Calibri" panose="020F0502020204030204" pitchFamily="34" charset="0"/>
                            <a:cs typeface="Arial" panose="020B0604020202020204" pitchFamily="34" charset="0"/>
                          </a:rPr>
                        </m:ctrlPr>
                      </m:dPr>
                      <m:e>
                        <m:sSubSup>
                          <m:sSubSup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𝜎</m:t>
                            </m:r>
                          </m:e>
                          <m:sub>
                            <m:r>
                              <a:rPr lang="en-US" sz="1800" i="1">
                                <a:effectLst/>
                                <a:latin typeface="Cambria Math" panose="02040503050406030204" pitchFamily="18" charset="0"/>
                                <a:ea typeface="Calibri" panose="020F0502020204030204" pitchFamily="34" charset="0"/>
                                <a:cs typeface="Arial" panose="020B0604020202020204" pitchFamily="34" charset="0"/>
                              </a:rPr>
                              <m:t>𝑥</m:t>
                            </m:r>
                          </m:sub>
                          <m:sup>
                            <m:r>
                              <a:rPr lang="en-US" sz="1800">
                                <a:effectLst/>
                                <a:latin typeface="Cambria Math" panose="02040503050406030204" pitchFamily="18" charset="0"/>
                                <a:ea typeface="Calibri" panose="020F0502020204030204" pitchFamily="34" charset="0"/>
                                <a:cs typeface="Arial" panose="020B0604020202020204" pitchFamily="34" charset="0"/>
                              </a:rPr>
                              <m:t>2</m:t>
                            </m:r>
                          </m:sup>
                        </m:sSubSup>
                        <m:r>
                          <a:rPr lang="en-US" sz="1800">
                            <a:effectLst/>
                            <a:latin typeface="Cambria Math" panose="02040503050406030204" pitchFamily="18" charset="0"/>
                            <a:ea typeface="Calibri" panose="020F0502020204030204" pitchFamily="34" charset="0"/>
                            <a:cs typeface="Arial" panose="020B0604020202020204" pitchFamily="34" charset="0"/>
                          </a:rPr>
                          <m:t>+</m:t>
                        </m:r>
                        <m:sSubSup>
                          <m:sSubSup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𝜎</m:t>
                            </m:r>
                          </m:e>
                          <m:sub>
                            <m:r>
                              <a:rPr lang="en-US" sz="1800" i="1">
                                <a:effectLst/>
                                <a:latin typeface="Cambria Math" panose="02040503050406030204" pitchFamily="18" charset="0"/>
                                <a:ea typeface="Calibri" panose="020F0502020204030204" pitchFamily="34" charset="0"/>
                                <a:cs typeface="Arial" panose="020B0604020202020204" pitchFamily="34" charset="0"/>
                              </a:rPr>
                              <m:t>𝑦</m:t>
                            </m:r>
                          </m:sub>
                          <m:sup>
                            <m:r>
                              <a:rPr lang="en-US" sz="1800">
                                <a:effectLst/>
                                <a:latin typeface="Cambria Math" panose="02040503050406030204" pitchFamily="18" charset="0"/>
                                <a:ea typeface="Calibri" panose="020F0502020204030204" pitchFamily="34" charset="0"/>
                                <a:cs typeface="Arial" panose="020B0604020202020204" pitchFamily="34" charset="0"/>
                              </a:rPr>
                              <m:t>2</m:t>
                            </m:r>
                          </m:sup>
                        </m:sSubSup>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a:effectLst/>
                            <a:latin typeface="Cambria Math" panose="02040503050406030204" pitchFamily="18" charset="0"/>
                            <a:ea typeface="Calibri" panose="020F0502020204030204" pitchFamily="34" charset="0"/>
                            <a:cs typeface="Arial" panose="020B0604020202020204" pitchFamily="34" charset="0"/>
                          </a:rPr>
                          <m:t>2</m:t>
                        </m:r>
                        <m:rad>
                          <m:radPr>
                            <m:degHide m:val="on"/>
                            <m:ctrlPr>
                              <a:rPr lang="en-IL" sz="1800" i="1">
                                <a:effectLst/>
                                <a:latin typeface="Cambria Math" panose="02040503050406030204" pitchFamily="18" charset="0"/>
                                <a:ea typeface="Calibri" panose="020F0502020204030204" pitchFamily="34" charset="0"/>
                                <a:cs typeface="Arial" panose="020B0604020202020204" pitchFamily="34" charset="0"/>
                              </a:rPr>
                            </m:ctrlPr>
                          </m:radPr>
                          <m:deg/>
                          <m:e>
                            <m:sSubSup>
                              <m:sSubSup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𝜎</m:t>
                                </m:r>
                              </m:e>
                              <m:sub>
                                <m:r>
                                  <a:rPr lang="en-US" sz="1800" i="1">
                                    <a:effectLst/>
                                    <a:latin typeface="Cambria Math" panose="02040503050406030204" pitchFamily="18" charset="0"/>
                                    <a:ea typeface="Calibri" panose="020F0502020204030204" pitchFamily="34" charset="0"/>
                                    <a:cs typeface="Arial" panose="020B0604020202020204" pitchFamily="34" charset="0"/>
                                  </a:rPr>
                                  <m:t>𝑥</m:t>
                                </m:r>
                              </m:sub>
                              <m:sup>
                                <m:r>
                                  <a:rPr lang="en-US" sz="1800">
                                    <a:effectLst/>
                                    <a:latin typeface="Cambria Math" panose="02040503050406030204" pitchFamily="18" charset="0"/>
                                    <a:ea typeface="Calibri" panose="020F0502020204030204" pitchFamily="34" charset="0"/>
                                    <a:cs typeface="Arial" panose="020B0604020202020204" pitchFamily="34" charset="0"/>
                                  </a:rPr>
                                  <m:t>2</m:t>
                                </m:r>
                              </m:sup>
                            </m:sSubSup>
                            <m:sSubSup>
                              <m:sSubSupPr>
                                <m:ctrlPr>
                                  <a:rPr lang="en-IL"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𝜎</m:t>
                                </m:r>
                              </m:e>
                              <m:sub>
                                <m:r>
                                  <a:rPr lang="en-US" sz="1800" i="1">
                                    <a:effectLst/>
                                    <a:latin typeface="Cambria Math" panose="02040503050406030204" pitchFamily="18" charset="0"/>
                                    <a:ea typeface="Calibri" panose="020F0502020204030204" pitchFamily="34" charset="0"/>
                                    <a:cs typeface="Arial" panose="020B0604020202020204" pitchFamily="34" charset="0"/>
                                  </a:rPr>
                                  <m:t>𝑦</m:t>
                                </m:r>
                              </m:sub>
                              <m:sup>
                                <m:r>
                                  <a:rPr lang="en-US" sz="1800">
                                    <a:effectLst/>
                                    <a:latin typeface="Cambria Math" panose="02040503050406030204" pitchFamily="18" charset="0"/>
                                    <a:ea typeface="Calibri" panose="020F0502020204030204" pitchFamily="34" charset="0"/>
                                    <a:cs typeface="Arial" panose="020B0604020202020204" pitchFamily="34" charset="0"/>
                                  </a:rPr>
                                  <m:t>2</m:t>
                                </m:r>
                              </m:sup>
                            </m:sSubSup>
                          </m:e>
                        </m:rad>
                      </m:e>
                    </m:d>
                  </m:oMath>
                </a14:m>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r>
                  <a:rPr lang="he-IL" sz="1800" dirty="0">
                    <a:latin typeface="Calibri" panose="020F0502020204030204" pitchFamily="34" charset="0"/>
                    <a:ea typeface="Calibri" panose="020F0502020204030204" pitchFamily="34" charset="0"/>
                    <a:cs typeface="Arial" panose="020B0604020202020204" pitchFamily="34" charset="0"/>
                  </a:rPr>
                  <a:t>מטרת הארכיטקטורה ליצור תמונות חדות גם על פני הדיוק בשחזור התמונה הספציפית. נרצה שהתפלגות המאפיינים של התמונות הנוצרות יהיו דומים להתפלגות המאפיינים של תמונות מהעולם האמיתי.</a:t>
                </a:r>
              </a:p>
              <a:p>
                <a:pPr algn="r" rtl="1"/>
                <a:r>
                  <a:rPr lang="he-IL" sz="1800" dirty="0">
                    <a:effectLst/>
                    <a:latin typeface="Calibri" panose="020F0502020204030204" pitchFamily="34" charset="0"/>
                    <a:ea typeface="Calibri" panose="020F0502020204030204" pitchFamily="34" charset="0"/>
                    <a:cs typeface="Arial" panose="020B0604020202020204" pitchFamily="34" charset="0"/>
                  </a:rPr>
                  <a:t>ככל שהמדד נמוך, התוצאה טובה יותר.</a:t>
                </a:r>
              </a:p>
              <a:p>
                <a:pPr algn="r" rtl="1"/>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mc:Choice>
        <mc:Fallback xmlns="">
          <p:sp>
            <p:nvSpPr>
              <p:cNvPr id="6" name="Content Placeholder 5">
                <a:extLst>
                  <a:ext uri="{FF2B5EF4-FFF2-40B4-BE49-F238E27FC236}">
                    <a16:creationId xmlns:a16="http://schemas.microsoft.com/office/drawing/2014/main" id="{AE107F1F-DACF-0ABD-D283-79B7048B63DD}"/>
                  </a:ext>
                </a:extLst>
              </p:cNvPr>
              <p:cNvSpPr>
                <a:spLocks noGrp="1" noRot="1" noChangeAspect="1" noMove="1" noResize="1" noEditPoints="1" noAdjustHandles="1" noChangeArrowheads="1" noChangeShapeType="1" noTextEdit="1"/>
              </p:cNvSpPr>
              <p:nvPr>
                <p:ph idx="1"/>
              </p:nvPr>
            </p:nvSpPr>
            <p:spPr>
              <a:xfrm>
                <a:off x="838200" y="1253331"/>
                <a:ext cx="10515600" cy="4351338"/>
              </a:xfrm>
              <a:blipFill>
                <a:blip r:embed="rId3"/>
                <a:stretch>
                  <a:fillRect l="-1043" t="-1403" r="-406"/>
                </a:stretch>
              </a:blipFill>
            </p:spPr>
            <p:txBody>
              <a:bodyPr/>
              <a:lstStyle/>
              <a:p>
                <a:r>
                  <a:rPr lang="en-IL">
                    <a:noFill/>
                  </a:rPr>
                  <a:t> </a:t>
                </a:r>
              </a:p>
            </p:txBody>
          </p:sp>
        </mc:Fallback>
      </mc:AlternateContent>
      <p:pic>
        <p:nvPicPr>
          <p:cNvPr id="7" name="Picture 6" descr="Graphical user interface, diagram, application&#10;&#10;Description automatically generated">
            <a:extLst>
              <a:ext uri="{FF2B5EF4-FFF2-40B4-BE49-F238E27FC236}">
                <a16:creationId xmlns:a16="http://schemas.microsoft.com/office/drawing/2014/main" id="{FB5256E5-AEA5-80BC-E633-A56F6910F971}"/>
              </a:ext>
            </a:extLst>
          </p:cNvPr>
          <p:cNvPicPr>
            <a:picLocks noChangeAspect="1"/>
          </p:cNvPicPr>
          <p:nvPr/>
        </p:nvPicPr>
        <p:blipFill>
          <a:blip r:embed="rId4"/>
          <a:stretch>
            <a:fillRect/>
          </a:stretch>
        </p:blipFill>
        <p:spPr>
          <a:xfrm>
            <a:off x="941894" y="3470241"/>
            <a:ext cx="6213049" cy="2824989"/>
          </a:xfrm>
          <a:prstGeom prst="rect">
            <a:avLst/>
          </a:prstGeom>
        </p:spPr>
      </p:pic>
    </p:spTree>
    <p:extLst>
      <p:ext uri="{BB962C8B-B14F-4D97-AF65-F5344CB8AC3E}">
        <p14:creationId xmlns:p14="http://schemas.microsoft.com/office/powerpoint/2010/main" val="828381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09CCA-9B49-9E71-2888-FC02006F05D4}"/>
              </a:ext>
            </a:extLst>
          </p:cNvPr>
          <p:cNvSpPr>
            <a:spLocks noGrp="1"/>
          </p:cNvSpPr>
          <p:nvPr>
            <p:ph type="title"/>
          </p:nvPr>
        </p:nvSpPr>
        <p:spPr/>
        <p:txBody>
          <a:bodyPr/>
          <a:lstStyle/>
          <a:p>
            <a:pPr algn="r" rtl="1"/>
            <a:r>
              <a:rPr lang="he-IL" dirty="0"/>
              <a:t>אימון </a:t>
            </a:r>
            <a:r>
              <a:rPr lang="en-US" dirty="0" err="1"/>
              <a:t>SrGan</a:t>
            </a:r>
            <a:r>
              <a:rPr lang="he-IL" dirty="0"/>
              <a:t> ללא </a:t>
            </a:r>
            <a:r>
              <a:rPr lang="en-US" dirty="0"/>
              <a:t>transfer learning</a:t>
            </a:r>
            <a:endParaRPr lang="en-IL" dirty="0"/>
          </a:p>
        </p:txBody>
      </p:sp>
      <p:pic>
        <p:nvPicPr>
          <p:cNvPr id="5" name="Picture 4" descr="A person with dark hair&#10;&#10;Description automatically generated with low confidence">
            <a:extLst>
              <a:ext uri="{FF2B5EF4-FFF2-40B4-BE49-F238E27FC236}">
                <a16:creationId xmlns:a16="http://schemas.microsoft.com/office/drawing/2014/main" id="{2C93D6A9-9DEC-9C1C-ED76-0B5106E99A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0050" y="719054"/>
            <a:ext cx="914400" cy="914400"/>
          </a:xfrm>
          <a:prstGeom prst="rect">
            <a:avLst/>
          </a:prstGeom>
          <a:noFill/>
          <a:ln>
            <a:noFill/>
          </a:ln>
        </p:spPr>
      </p:pic>
      <p:pic>
        <p:nvPicPr>
          <p:cNvPr id="6" name="Picture 5">
            <a:extLst>
              <a:ext uri="{FF2B5EF4-FFF2-40B4-BE49-F238E27FC236}">
                <a16:creationId xmlns:a16="http://schemas.microsoft.com/office/drawing/2014/main" id="{6E3CACA0-3DD8-4351-E9EF-D5A9C9D890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545" y="1400788"/>
            <a:ext cx="230505" cy="230505"/>
          </a:xfrm>
          <a:prstGeom prst="rect">
            <a:avLst/>
          </a:prstGeom>
          <a:noFill/>
          <a:ln>
            <a:noFill/>
          </a:ln>
        </p:spPr>
      </p:pic>
      <p:pic>
        <p:nvPicPr>
          <p:cNvPr id="8" name="Picture 18" descr="A person with long hair and beard looking to the side&#10;&#10;Description automatically generated with low confidence">
            <a:extLst>
              <a:ext uri="{FF2B5EF4-FFF2-40B4-BE49-F238E27FC236}">
                <a16:creationId xmlns:a16="http://schemas.microsoft.com/office/drawing/2014/main" id="{DF22BC3F-8232-510C-7BE6-7A7F93177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 y="162917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9">
            <a:extLst>
              <a:ext uri="{FF2B5EF4-FFF2-40B4-BE49-F238E27FC236}">
                <a16:creationId xmlns:a16="http://schemas.microsoft.com/office/drawing/2014/main" id="{32A946E9-C140-7CB1-F997-6FA1A780F5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 y="2306612"/>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A picture containing human face, person, person, clothing&#10;&#10;Description automatically generated">
            <a:extLst>
              <a:ext uri="{FF2B5EF4-FFF2-40B4-BE49-F238E27FC236}">
                <a16:creationId xmlns:a16="http://schemas.microsoft.com/office/drawing/2014/main" id="{483E2C57-E6D5-6E39-5A6B-351365AFF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050" y="253414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3">
            <a:extLst>
              <a:ext uri="{FF2B5EF4-FFF2-40B4-BE49-F238E27FC236}">
                <a16:creationId xmlns:a16="http://schemas.microsoft.com/office/drawing/2014/main" id="{FAE1086C-4524-B35B-9937-05BACBE488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403" y="3227255"/>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9" descr="A person with blonde hair&#10;&#10;Description automatically generated with low confidence">
            <a:extLst>
              <a:ext uri="{FF2B5EF4-FFF2-40B4-BE49-F238E27FC236}">
                <a16:creationId xmlns:a16="http://schemas.microsoft.com/office/drawing/2014/main" id="{DCDDD875-FA04-66EB-011A-345EB09D69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005" y="344761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7">
            <a:extLst>
              <a:ext uri="{FF2B5EF4-FFF2-40B4-BE49-F238E27FC236}">
                <a16:creationId xmlns:a16="http://schemas.microsoft.com/office/drawing/2014/main" id="{3FF6DBAB-A6B3-5ADC-5E9D-C7CCAE1C02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405" y="4150303"/>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blurry image of a person's face&#10;&#10;Description automatically generated">
            <a:extLst>
              <a:ext uri="{FF2B5EF4-FFF2-40B4-BE49-F238E27FC236}">
                <a16:creationId xmlns:a16="http://schemas.microsoft.com/office/drawing/2014/main" id="{0BC4BA50-7C3E-8E01-EF64-367F854CFC1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314450" y="716883"/>
            <a:ext cx="914400" cy="914400"/>
          </a:xfrm>
          <a:prstGeom prst="rect">
            <a:avLst/>
          </a:prstGeom>
          <a:noFill/>
          <a:ln>
            <a:noFill/>
          </a:ln>
        </p:spPr>
      </p:pic>
      <p:pic>
        <p:nvPicPr>
          <p:cNvPr id="17" name="Picture 16" descr="A blurry image of a person&#10;&#10;Description automatically generated">
            <a:extLst>
              <a:ext uri="{FF2B5EF4-FFF2-40B4-BE49-F238E27FC236}">
                <a16:creationId xmlns:a16="http://schemas.microsoft.com/office/drawing/2014/main" id="{D13413E3-3D91-C284-9332-5FE838F0BDC8}"/>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314450" y="1628706"/>
            <a:ext cx="914400" cy="914400"/>
          </a:xfrm>
          <a:prstGeom prst="rect">
            <a:avLst/>
          </a:prstGeom>
          <a:noFill/>
          <a:ln>
            <a:noFill/>
          </a:ln>
        </p:spPr>
      </p:pic>
      <p:pic>
        <p:nvPicPr>
          <p:cNvPr id="18" name="Content Placeholder 17" descr="A blurry image of a person&#10;&#10;Description automatically generated">
            <a:extLst>
              <a:ext uri="{FF2B5EF4-FFF2-40B4-BE49-F238E27FC236}">
                <a16:creationId xmlns:a16="http://schemas.microsoft.com/office/drawing/2014/main" id="{FC0DD512-5380-5C75-31DE-B7C06A55AED1}"/>
              </a:ext>
            </a:extLst>
          </p:cNvPr>
          <p:cNvPicPr>
            <a:picLocks noGrp="1" noChangeAspect="1"/>
          </p:cNvPicPr>
          <p:nvPr>
            <p:ph idx="1"/>
          </p:nvPr>
        </p:nvPicPr>
        <p:blipFill>
          <a:blip r:embed="rId12">
            <a:extLst>
              <a:ext uri="{28A0092B-C50C-407E-A947-70E740481C1C}">
                <a14:useLocalDpi xmlns:a14="http://schemas.microsoft.com/office/drawing/2010/main" val="0"/>
              </a:ext>
            </a:extLst>
          </a:blip>
          <a:srcRect/>
          <a:stretch>
            <a:fillRect/>
          </a:stretch>
        </p:blipFill>
        <p:spPr bwMode="auto">
          <a:xfrm>
            <a:off x="1314450" y="2534939"/>
            <a:ext cx="914400" cy="914400"/>
          </a:xfrm>
          <a:prstGeom prst="rect">
            <a:avLst/>
          </a:prstGeom>
          <a:noFill/>
          <a:ln>
            <a:noFill/>
          </a:ln>
        </p:spPr>
      </p:pic>
      <p:pic>
        <p:nvPicPr>
          <p:cNvPr id="19" name="Picture 18" descr="A blurry image of a person&#10;&#10;Description automatically generated">
            <a:extLst>
              <a:ext uri="{FF2B5EF4-FFF2-40B4-BE49-F238E27FC236}">
                <a16:creationId xmlns:a16="http://schemas.microsoft.com/office/drawing/2014/main" id="{2C557171-474C-133D-FC26-602548F177B7}"/>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314450" y="3437335"/>
            <a:ext cx="914400" cy="914400"/>
          </a:xfrm>
          <a:prstGeom prst="rect">
            <a:avLst/>
          </a:prstGeom>
          <a:noFill/>
          <a:ln>
            <a:noFill/>
          </a:ln>
        </p:spPr>
      </p:pic>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CE9CD833-10EB-6897-8BA5-06499D03F0B9}"/>
                  </a:ext>
                </a:extLst>
              </p:cNvPr>
              <p:cNvSpPr txBox="1">
                <a:spLocks/>
              </p:cNvSpPr>
              <p:nvPr/>
            </p:nvSpPr>
            <p:spPr>
              <a:xfrm>
                <a:off x="1676400" y="1348581"/>
                <a:ext cx="10515600" cy="435133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rtl="1">
                  <a:lnSpc>
                    <a:spcPct val="150000"/>
                  </a:lnSpc>
                  <a:spcAft>
                    <a:spcPts val="800"/>
                  </a:spcAft>
                </a:pPr>
                <a:r>
                  <a:rPr lang="he-IL" sz="2500" dirty="0"/>
                  <a:t>נוצר אותה בסיס לדמות, אך עם רקע שונה. (קריסת מצב)</a:t>
                </a:r>
              </a:p>
              <a:p>
                <a:pPr lvl="1" algn="just" rtl="1">
                  <a:lnSpc>
                    <a:spcPct val="150000"/>
                  </a:lnSpc>
                  <a:spcAft>
                    <a:spcPts val="800"/>
                  </a:spcAft>
                </a:pPr>
                <a:r>
                  <a:rPr lang="he-IL" sz="2500" dirty="0"/>
                  <a:t>מטרת רשת הגנרטור לגרום לטעות גדולה ביותר אצל הדסקרימנטור. </a:t>
                </a:r>
              </a:p>
              <a:p>
                <a:pPr lvl="1" algn="just" rtl="1">
                  <a:lnSpc>
                    <a:spcPct val="150000"/>
                  </a:lnSpc>
                  <a:spcAft>
                    <a:spcPts val="800"/>
                  </a:spcAft>
                </a:pPr>
                <a:r>
                  <a:rPr lang="he-IL" sz="2600" dirty="0"/>
                  <a:t>במקרה שיש אובייקטים עבורם  </a:t>
                </a:r>
                <a14:m>
                  <m:oMath xmlns:m="http://schemas.openxmlformats.org/officeDocument/2006/math">
                    <m:r>
                      <a:rPr lang="en-IL" sz="2600"/>
                      <m:t>𝐷</m:t>
                    </m:r>
                    <m:r>
                      <a:rPr lang="en-IL" sz="2600"/>
                      <m:t>(</m:t>
                    </m:r>
                    <m:r>
                      <a:rPr lang="en-IL" sz="2600"/>
                      <m:t>𝐺</m:t>
                    </m:r>
                    <m:r>
                      <a:rPr lang="en-IL" sz="2600"/>
                      <m:t>(</m:t>
                    </m:r>
                    <m:sSup>
                      <m:sSupPr>
                        <m:ctrlPr>
                          <a:rPr lang="en-IL" sz="2600"/>
                        </m:ctrlPr>
                      </m:sSupPr>
                      <m:e>
                        <m:r>
                          <a:rPr lang="en-US" sz="2600"/>
                          <m:t>𝐼</m:t>
                        </m:r>
                      </m:e>
                      <m:sup>
                        <m:r>
                          <a:rPr lang="en-US" sz="2600"/>
                          <m:t>𝐿𝑅</m:t>
                        </m:r>
                      </m:sup>
                    </m:sSup>
                    <m:r>
                      <a:rPr lang="en-IL" sz="2600"/>
                      <m:t>))</m:t>
                    </m:r>
                  </m:oMath>
                </a14:m>
                <a:r>
                  <a:rPr lang="en-IL" sz="2600" dirty="0"/>
                  <a:t> </a:t>
                </a:r>
                <a:r>
                  <a:rPr lang="he-IL" sz="2600" dirty="0"/>
                  <a:t>יקבל ערכים גבוהים מאחרים, לרשת הגנרטור יהיה תמריץ להמשיך לייצר אובייקטים אלה</a:t>
                </a:r>
              </a:p>
              <a:p>
                <a:pPr lvl="1" algn="just" rtl="1">
                  <a:lnSpc>
                    <a:spcPct val="150000"/>
                  </a:lnSpc>
                  <a:spcAft>
                    <a:spcPts val="800"/>
                  </a:spcAft>
                </a:pPr>
                <a:r>
                  <a:rPr lang="he-IL" sz="2500" dirty="0"/>
                  <a:t>ערכי הדסקרימנטור התאפסו באופן מהיר, מכיוון שלמדה לפסול תמות הנראות מקריסת המצב. לכן רשת הגנרטור לא יכלה ללמוד.</a:t>
                </a:r>
                <a:endParaRPr lang="en-US" sz="2500" dirty="0"/>
              </a:p>
              <a:p>
                <a:pPr marL="457200" lvl="1" indent="0" algn="just" rtl="1">
                  <a:lnSpc>
                    <a:spcPct val="150000"/>
                  </a:lnSpc>
                  <a:spcAft>
                    <a:spcPts val="800"/>
                  </a:spcAft>
                  <a:buNone/>
                </a:pPr>
                <a:endParaRPr lang="he-IL" dirty="0"/>
              </a:p>
              <a:p>
                <a:pPr marL="457200" lvl="1" indent="0" algn="just" rtl="1">
                  <a:lnSpc>
                    <a:spcPct val="150000"/>
                  </a:lnSpc>
                  <a:spcAft>
                    <a:spcPts val="800"/>
                  </a:spcAft>
                  <a:buNone/>
                </a:pPr>
                <a:endParaRPr lang="he-IL" dirty="0"/>
              </a:p>
              <a:p>
                <a:pPr marL="457200" lvl="1" indent="0" algn="just" rtl="1">
                  <a:lnSpc>
                    <a:spcPct val="150000"/>
                  </a:lnSpc>
                  <a:spcAft>
                    <a:spcPts val="800"/>
                  </a:spcAft>
                  <a:buNone/>
                </a:pPr>
                <a:endParaRPr lang="he-IL" dirty="0"/>
              </a:p>
              <a:p>
                <a:pPr marL="457200" lvl="1" indent="0" algn="just" rtl="1">
                  <a:lnSpc>
                    <a:spcPct val="150000"/>
                  </a:lnSpc>
                  <a:spcAft>
                    <a:spcPts val="800"/>
                  </a:spcAft>
                  <a:buNone/>
                </a:pPr>
                <a:r>
                  <a:rPr lang="he-IL" dirty="0"/>
                  <a:t> </a:t>
                </a:r>
                <a:br>
                  <a:rPr lang="en-US" dirty="0"/>
                </a:br>
                <a:endParaRPr lang="he-IL" dirty="0"/>
              </a:p>
              <a:p>
                <a:pPr marL="457200" lvl="1" indent="0" algn="just" rtl="1">
                  <a:lnSpc>
                    <a:spcPct val="150000"/>
                  </a:lnSpc>
                  <a:spcAft>
                    <a:spcPts val="800"/>
                  </a:spcAft>
                  <a:buNone/>
                </a:pPr>
                <a:endParaRPr lang="he-IL" dirty="0"/>
              </a:p>
            </p:txBody>
          </p:sp>
        </mc:Choice>
        <mc:Fallback>
          <p:sp>
            <p:nvSpPr>
              <p:cNvPr id="20" name="Content Placeholder 2">
                <a:extLst>
                  <a:ext uri="{FF2B5EF4-FFF2-40B4-BE49-F238E27FC236}">
                    <a16:creationId xmlns:a16="http://schemas.microsoft.com/office/drawing/2014/main" id="{CE9CD833-10EB-6897-8BA5-06499D03F0B9}"/>
                  </a:ext>
                </a:extLst>
              </p:cNvPr>
              <p:cNvSpPr txBox="1">
                <a:spLocks noRot="1" noChangeAspect="1" noMove="1" noResize="1" noEditPoints="1" noAdjustHandles="1" noChangeArrowheads="1" noChangeShapeType="1" noTextEdit="1"/>
              </p:cNvSpPr>
              <p:nvPr/>
            </p:nvSpPr>
            <p:spPr>
              <a:xfrm>
                <a:off x="1676400" y="1348581"/>
                <a:ext cx="10515600" cy="4351338"/>
              </a:xfrm>
              <a:prstGeom prst="rect">
                <a:avLst/>
              </a:prstGeom>
              <a:blipFill>
                <a:blip r:embed="rId14"/>
                <a:stretch>
                  <a:fillRect/>
                </a:stretch>
              </a:blipFill>
            </p:spPr>
            <p:txBody>
              <a:bodyPr/>
              <a:lstStyle/>
              <a:p>
                <a:r>
                  <a:rPr lang="en-IL">
                    <a:noFill/>
                  </a:rPr>
                  <a:t> </a:t>
                </a:r>
              </a:p>
            </p:txBody>
          </p:sp>
        </mc:Fallback>
      </mc:AlternateContent>
      <p:pic>
        <p:nvPicPr>
          <p:cNvPr id="22" name="Picture 21">
            <a:extLst>
              <a:ext uri="{FF2B5EF4-FFF2-40B4-BE49-F238E27FC236}">
                <a16:creationId xmlns:a16="http://schemas.microsoft.com/office/drawing/2014/main" id="{A9860433-3C57-0B97-C34E-F5DBAD7FE9DF}"/>
              </a:ext>
            </a:extLst>
          </p:cNvPr>
          <p:cNvPicPr>
            <a:picLocks noChangeAspect="1"/>
          </p:cNvPicPr>
          <p:nvPr/>
        </p:nvPicPr>
        <p:blipFill rotWithShape="1">
          <a:blip r:embed="rId15"/>
          <a:srcRect r="41341"/>
          <a:stretch/>
        </p:blipFill>
        <p:spPr>
          <a:xfrm>
            <a:off x="0" y="4465546"/>
            <a:ext cx="3799002" cy="2162175"/>
          </a:xfrm>
          <a:prstGeom prst="rect">
            <a:avLst/>
          </a:prstGeom>
        </p:spPr>
      </p:pic>
      <p:sp>
        <p:nvSpPr>
          <p:cNvPr id="23" name="Content Placeholder 2">
            <a:extLst>
              <a:ext uri="{FF2B5EF4-FFF2-40B4-BE49-F238E27FC236}">
                <a16:creationId xmlns:a16="http://schemas.microsoft.com/office/drawing/2014/main" id="{DEDA8EFA-A893-FDFC-D1C0-92F16A96091B}"/>
              </a:ext>
            </a:extLst>
          </p:cNvPr>
          <p:cNvSpPr txBox="1">
            <a:spLocks/>
          </p:cNvSpPr>
          <p:nvPr/>
        </p:nvSpPr>
        <p:spPr>
          <a:xfrm>
            <a:off x="1239203" y="3549650"/>
            <a:ext cx="10325000" cy="3564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endParaRPr lang="he-IL" sz="1900" dirty="0"/>
          </a:p>
        </p:txBody>
      </p:sp>
      <p:sp>
        <p:nvSpPr>
          <p:cNvPr id="25" name="Title 1">
            <a:extLst>
              <a:ext uri="{FF2B5EF4-FFF2-40B4-BE49-F238E27FC236}">
                <a16:creationId xmlns:a16="http://schemas.microsoft.com/office/drawing/2014/main" id="{8283B8FB-C50E-B2C0-91DE-B30C52741E46}"/>
              </a:ext>
            </a:extLst>
          </p:cNvPr>
          <p:cNvSpPr txBox="1">
            <a:spLocks/>
          </p:cNvSpPr>
          <p:nvPr/>
        </p:nvSpPr>
        <p:spPr>
          <a:xfrm>
            <a:off x="-269617" y="327381"/>
            <a:ext cx="2573714" cy="259385"/>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en-US" dirty="0"/>
              <a:t>LR                HR          </a:t>
            </a:r>
            <a:r>
              <a:rPr lang="en-US" dirty="0" err="1"/>
              <a:t>SrGan</a:t>
            </a:r>
            <a:r>
              <a:rPr lang="en-US" dirty="0"/>
              <a:t>     </a:t>
            </a:r>
            <a:endParaRPr lang="en-IL" dirty="0"/>
          </a:p>
        </p:txBody>
      </p:sp>
      <p:pic>
        <p:nvPicPr>
          <p:cNvPr id="37" name="Picture 36" descr="A picture containing screenshot, colorfulness, graphics&#10;&#10;Description automatically generated">
            <a:extLst>
              <a:ext uri="{FF2B5EF4-FFF2-40B4-BE49-F238E27FC236}">
                <a16:creationId xmlns:a16="http://schemas.microsoft.com/office/drawing/2014/main" id="{6EC8EE90-AAD2-640D-44F0-D41F3022D92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06665" y="3599040"/>
            <a:ext cx="2743205" cy="2743205"/>
          </a:xfrm>
          <a:prstGeom prst="rect">
            <a:avLst/>
          </a:prstGeom>
        </p:spPr>
      </p:pic>
      <p:pic>
        <p:nvPicPr>
          <p:cNvPr id="39" name="Picture 38" descr="A picture containing screenshot, diagram, text, rectangle&#10;&#10;Description automatically generated">
            <a:extLst>
              <a:ext uri="{FF2B5EF4-FFF2-40B4-BE49-F238E27FC236}">
                <a16:creationId xmlns:a16="http://schemas.microsoft.com/office/drawing/2014/main" id="{13BC9808-3ADA-0F00-7493-7BF417C40D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05605" y="3603097"/>
            <a:ext cx="2743205" cy="2743205"/>
          </a:xfrm>
          <a:prstGeom prst="rect">
            <a:avLst/>
          </a:prstGeom>
        </p:spPr>
      </p:pic>
      <p:pic>
        <p:nvPicPr>
          <p:cNvPr id="41" name="Picture 40" descr="A picture containing screenshot, colorfulness, graphics&#10;&#10;Description automatically generated">
            <a:extLst>
              <a:ext uri="{FF2B5EF4-FFF2-40B4-BE49-F238E27FC236}">
                <a16:creationId xmlns:a16="http://schemas.microsoft.com/office/drawing/2014/main" id="{4E28E254-601A-A70D-CEA1-8E4A9D9B82C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326663" y="3598402"/>
            <a:ext cx="2743205" cy="2743205"/>
          </a:xfrm>
          <a:prstGeom prst="rect">
            <a:avLst/>
          </a:prstGeom>
        </p:spPr>
      </p:pic>
    </p:spTree>
    <p:extLst>
      <p:ext uri="{BB962C8B-B14F-4D97-AF65-F5344CB8AC3E}">
        <p14:creationId xmlns:p14="http://schemas.microsoft.com/office/powerpoint/2010/main" val="1926010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DEF1-94D5-2A7B-C4A0-E3E986D2A705}"/>
              </a:ext>
            </a:extLst>
          </p:cNvPr>
          <p:cNvSpPr>
            <a:spLocks noGrp="1"/>
          </p:cNvSpPr>
          <p:nvPr>
            <p:ph type="title"/>
          </p:nvPr>
        </p:nvSpPr>
        <p:spPr/>
        <p:txBody>
          <a:bodyPr/>
          <a:lstStyle/>
          <a:p>
            <a:pPr algn="r" rtl="1"/>
            <a:r>
              <a:rPr lang="he-IL" dirty="0"/>
              <a:t>שיפורים בארכיטקטורה – </a:t>
            </a:r>
            <a:r>
              <a:rPr lang="en-US" dirty="0"/>
              <a:t>Wasserstein loss </a:t>
            </a:r>
            <a:r>
              <a:rPr lang="he-IL" dirty="0"/>
              <a:t> </a:t>
            </a:r>
            <a:endParaRPr lang="en-IL" dirty="0"/>
          </a:p>
        </p:txBody>
      </p:sp>
      <p:sp>
        <p:nvSpPr>
          <p:cNvPr id="5" name="Content Placeholder 2">
            <a:extLst>
              <a:ext uri="{FF2B5EF4-FFF2-40B4-BE49-F238E27FC236}">
                <a16:creationId xmlns:a16="http://schemas.microsoft.com/office/drawing/2014/main" id="{B018316C-6EE1-9EAE-BCF7-45B42208CFE6}"/>
              </a:ext>
            </a:extLst>
          </p:cNvPr>
          <p:cNvSpPr txBox="1">
            <a:spLocks/>
          </p:cNvSpPr>
          <p:nvPr/>
        </p:nvSpPr>
        <p:spPr>
          <a:xfrm>
            <a:off x="691079" y="2340131"/>
            <a:ext cx="10325000" cy="356443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endParaRPr lang="he-IL" dirty="0"/>
          </a:p>
        </p:txBody>
      </p:sp>
      <p:sp>
        <p:nvSpPr>
          <p:cNvPr id="6" name="Content Placeholder 2">
            <a:extLst>
              <a:ext uri="{FF2B5EF4-FFF2-40B4-BE49-F238E27FC236}">
                <a16:creationId xmlns:a16="http://schemas.microsoft.com/office/drawing/2014/main" id="{221269BC-9C05-9BEE-BA25-73FB1797C719}"/>
              </a:ext>
            </a:extLst>
          </p:cNvPr>
          <p:cNvSpPr txBox="1">
            <a:spLocks/>
          </p:cNvSpPr>
          <p:nvPr/>
        </p:nvSpPr>
        <p:spPr>
          <a:xfrm>
            <a:off x="843479" y="2492531"/>
            <a:ext cx="10325000" cy="356443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endParaRPr lang="he-IL"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576078F-5D9B-8561-9627-2A103772669B}"/>
                  </a:ext>
                </a:extLst>
              </p:cNvPr>
              <p:cNvSpPr txBox="1">
                <a:spLocks/>
              </p:cNvSpPr>
              <p:nvPr/>
            </p:nvSpPr>
            <p:spPr>
              <a:xfrm>
                <a:off x="933500" y="2187731"/>
                <a:ext cx="10325000" cy="356443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he-IL" sz="1800" dirty="0">
                    <a:solidFill>
                      <a:schemeClr val="tx1"/>
                    </a:solidFill>
                    <a:ea typeface="Calibri" panose="020F0502020204030204" pitchFamily="34" charset="0"/>
                    <a:cs typeface="Arial" panose="020B0604020202020204" pitchFamily="34" charset="0"/>
                  </a:rPr>
                  <a:t>מרחק</a:t>
                </a:r>
                <a:r>
                  <a:rPr lang="en-US" sz="1800" dirty="0">
                    <a:solidFill>
                      <a:schemeClr val="tx1"/>
                    </a:solidFill>
                    <a:ea typeface="Calibri" panose="020F0502020204030204" pitchFamily="34" charset="0"/>
                    <a:cs typeface="Arial" panose="020B0604020202020204" pitchFamily="34" charset="0"/>
                  </a:rPr>
                  <a:t>  Wasserstein </a:t>
                </a:r>
                <a:r>
                  <a:rPr lang="he-IL" sz="1800" dirty="0">
                    <a:solidFill>
                      <a:schemeClr val="tx1"/>
                    </a:solidFill>
                    <a:ea typeface="Calibri" panose="020F0502020204030204" pitchFamily="34" charset="0"/>
                    <a:cs typeface="Arial" panose="020B0604020202020204" pitchFamily="34" charset="0"/>
                  </a:rPr>
                  <a:t>בין התפלגויות  </a:t>
                </a:r>
                <a14:m>
                  <m:oMath xmlns:m="http://schemas.openxmlformats.org/officeDocument/2006/math">
                    <m:r>
                      <a:rPr lang="en-US" sz="1800" i="1" smtClean="0">
                        <a:solidFill>
                          <a:schemeClr val="tx1"/>
                        </a:solidFill>
                        <a:effectLst/>
                        <a:latin typeface="Cambria Math" panose="02040503050406030204" pitchFamily="18" charset="0"/>
                        <a:ea typeface="Calibri" panose="020F0502020204030204" pitchFamily="34" charset="0"/>
                        <a:cs typeface="Arial" panose="020B0604020202020204" pitchFamily="34" charset="0"/>
                      </a:rPr>
                      <m:t>𝑊</m:t>
                    </m:r>
                    <m:d>
                      <m:d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𝑟</m:t>
                            </m:r>
                          </m:sub>
                        </m:sSub>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𝑔</m:t>
                            </m:r>
                          </m:sub>
                        </m:sSub>
                      </m:e>
                    </m:d>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func>
                      <m:func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funcPr>
                      <m:fName>
                        <m:limLow>
                          <m:limLow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limLowPr>
                          <m:e>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inf</m:t>
                            </m:r>
                          </m:e>
                          <m:lim>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𝛾</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𝛱</m:t>
                            </m:r>
                            <m:d>
                              <m:d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𝑟</m:t>
                                    </m:r>
                                  </m:sub>
                                </m:sSub>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𝑔</m:t>
                                    </m:r>
                                  </m:sub>
                                </m:sSub>
                              </m:e>
                            </m:d>
                          </m:lim>
                        </m:limLow>
                      </m:fName>
                      <m:e>
                        <m:nary>
                          <m:naryPr>
                            <m:limLoc m:val="undOvr"/>
                            <m:subHide m:val="on"/>
                            <m:supHide m:val="on"/>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naryPr>
                          <m:sub/>
                          <m:sup/>
                          <m:e>
                            <m:sSup>
                              <m:sSup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pPr>
                              <m:e>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sSup>
                                      <m:sSup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𝑑</m:t>
                                        </m:r>
                                        <m:d>
                                          <m:d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𝑥</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𝑦</m:t>
                                            </m:r>
                                          </m:e>
                                        </m:d>
                                      </m:e>
                                      <m:sup>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𝑝</m:t>
                                        </m:r>
                                      </m:sup>
                                    </m:sSup>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𝑑</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𝛾</m:t>
                                    </m:r>
                                  </m:sub>
                                </m:sSub>
                                <m:d>
                                  <m:d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𝑥</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𝑦</m:t>
                                    </m:r>
                                  </m:e>
                                </m:d>
                              </m:e>
                              <m:sup>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1</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𝑝</m:t>
                                </m:r>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 </m:t>
                                </m:r>
                              </m:sup>
                            </m:sSup>
                          </m:e>
                        </m:nary>
                      </m:e>
                    </m:func>
                  </m:oMath>
                </a14:m>
                <a:endParaRPr lang="he-IL" sz="1800" dirty="0">
                  <a:solidFill>
                    <a:schemeClr val="tx1"/>
                  </a:solidFill>
                  <a:effectLst/>
                  <a:ea typeface="Calibri" panose="020F0502020204030204" pitchFamily="34" charset="0"/>
                  <a:cs typeface="Arial" panose="020B0604020202020204" pitchFamily="34" charset="0"/>
                </a:endParaRPr>
              </a:p>
              <a:p>
                <a:pPr algn="r" rtl="1"/>
                <a:r>
                  <a:rPr lang="he-IL" sz="1800" dirty="0">
                    <a:solidFill>
                      <a:schemeClr val="tx1"/>
                    </a:solidFill>
                    <a:effectLst/>
                    <a:ea typeface="Calibri" panose="020F0502020204030204" pitchFamily="34" charset="0"/>
                    <a:cs typeface="Arial" panose="020B0604020202020204" pitchFamily="34" charset="0"/>
                  </a:rPr>
                  <a:t>המרחק גזיר למקוטעין, תמיד יהיה ערכי גרדיאנט לפונקציית ההפסד. </a:t>
                </a:r>
                <a:br>
                  <a:rPr lang="en-US" sz="1800" dirty="0">
                    <a:solidFill>
                      <a:schemeClr val="tx1"/>
                    </a:solidFill>
                    <a:ea typeface="Calibri" panose="020F0502020204030204" pitchFamily="34" charset="0"/>
                    <a:cs typeface="Arial" panose="020B0604020202020204" pitchFamily="34" charset="0"/>
                  </a:rPr>
                </a:br>
                <a:r>
                  <a:rPr lang="he-IL" sz="1800" dirty="0">
                    <a:solidFill>
                      <a:schemeClr val="tx1"/>
                    </a:solidFill>
                    <a:ea typeface="Calibri" panose="020F0502020204030204" pitchFamily="34" charset="0"/>
                    <a:cs typeface="Arial" panose="020B0604020202020204" pitchFamily="34" charset="0"/>
                  </a:rPr>
                  <a:t>ניתן לאמן את הדיסקרימנטור עד לאופטימליות שלו.</a:t>
                </a:r>
                <a:r>
                  <a:rPr lang="en-US" sz="1800" dirty="0">
                    <a:solidFill>
                      <a:schemeClr val="tx1"/>
                    </a:solidFill>
                    <a:ea typeface="Calibri" panose="020F0502020204030204" pitchFamily="34" charset="0"/>
                    <a:cs typeface="Arial" panose="020B0604020202020204" pitchFamily="34" charset="0"/>
                  </a:rPr>
                  <a:t> </a:t>
                </a:r>
                <a:br>
                  <a:rPr lang="en-US" sz="1800" dirty="0">
                    <a:solidFill>
                      <a:schemeClr val="tx1"/>
                    </a:solidFill>
                    <a:ea typeface="Calibri" panose="020F0502020204030204" pitchFamily="34" charset="0"/>
                    <a:cs typeface="Arial" panose="020B0604020202020204" pitchFamily="34" charset="0"/>
                  </a:rPr>
                </a:br>
                <a:r>
                  <a:rPr lang="he-IL" sz="1800" dirty="0">
                    <a:solidFill>
                      <a:schemeClr val="tx1"/>
                    </a:solidFill>
                    <a:ea typeface="Calibri" panose="020F0502020204030204" pitchFamily="34" charset="0"/>
                    <a:cs typeface="Arial" panose="020B0604020202020204" pitchFamily="34" charset="0"/>
                  </a:rPr>
                  <a:t>במאמר ממליצים להשתמש ביחס של 5 עדכוני דסקרימנטור על פני גנרטור </a:t>
                </a:r>
              </a:p>
              <a:p>
                <a:pPr algn="r" rtl="1"/>
                <a:r>
                  <a:rPr lang="he-IL" sz="1800" dirty="0">
                    <a:solidFill>
                      <a:schemeClr val="tx1"/>
                    </a:solidFill>
                    <a:ea typeface="Calibri" panose="020F0502020204030204" pitchFamily="34" charset="0"/>
                    <a:cs typeface="Arial" panose="020B0604020202020204" pitchFamily="34" charset="0"/>
                  </a:rPr>
                  <a:t>דואליות </a:t>
                </a:r>
                <a:r>
                  <a:rPr lang="en-US" dirty="0">
                    <a:solidFill>
                      <a:schemeClr val="tx1"/>
                    </a:solidFill>
                  </a:rPr>
                  <a:t>Kantorovich-Rubinstein</a:t>
                </a:r>
                <a:br>
                  <a:rPr lang="en-US" dirty="0">
                    <a:solidFill>
                      <a:schemeClr val="tx1"/>
                    </a:solidFill>
                  </a:rPr>
                </a:br>
                <a:r>
                  <a:rPr lang="he-IL" sz="1800" dirty="0">
                    <a:solidFill>
                      <a:schemeClr val="tx1"/>
                    </a:solidFill>
                    <a:ea typeface="Calibri" panose="020F0502020204030204" pitchFamily="34" charset="0"/>
                    <a:cs typeface="Arial" panose="020B0604020202020204" pitchFamily="34" charset="0"/>
                  </a:rPr>
                  <a:t> </a:t>
                </a:r>
                <a14:m>
                  <m:oMath xmlns:m="http://schemas.openxmlformats.org/officeDocument/2006/math">
                    <m:r>
                      <a:rPr lang="en-US" sz="1800" i="1" smtClean="0">
                        <a:solidFill>
                          <a:schemeClr val="tx1"/>
                        </a:solidFill>
                        <a:effectLst/>
                        <a:latin typeface="Cambria Math" panose="02040503050406030204" pitchFamily="18" charset="0"/>
                        <a:ea typeface="Calibri" panose="020F0502020204030204" pitchFamily="34" charset="0"/>
                        <a:cs typeface="Arial" panose="020B0604020202020204" pitchFamily="34" charset="0"/>
                      </a:rPr>
                      <m:t>𝑊</m:t>
                    </m:r>
                    <m:d>
                      <m:dPr>
                        <m:ctrlP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r>
                          <a:rPr lang="en-US" sz="1800">
                            <a:solidFill>
                              <a:schemeClr val="tx1"/>
                            </a:solidFill>
                            <a:effectLst/>
                            <a:latin typeface="Cambria Math" panose="02040503050406030204" pitchFamily="18" charset="0"/>
                            <a:ea typeface="Calibri" panose="020F0502020204030204" pitchFamily="34" charset="0"/>
                          </a:rPr>
                          <m:t> </m:t>
                        </m:r>
                        <m:sSub>
                          <m:sSubPr>
                            <m:ctrlPr>
                              <a:rPr lang="en-IL" sz="1800"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𝑟</m:t>
                            </m:r>
                          </m:sub>
                        </m:sSub>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a:solidFill>
                              <a:schemeClr val="tx1"/>
                            </a:solidFill>
                            <a:effectLst/>
                            <a:latin typeface="Cambria Math" panose="02040503050406030204" pitchFamily="18" charset="0"/>
                            <a:ea typeface="Calibri" panose="020F0502020204030204" pitchFamily="34" charset="0"/>
                          </a:rPr>
                          <m:t> </m:t>
                        </m:r>
                        <m:sSub>
                          <m:sSubPr>
                            <m:ctrlPr>
                              <a:rPr lang="en-IL" sz="1800"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𝑔</m:t>
                            </m:r>
                          </m:sub>
                        </m:sSub>
                      </m:e>
                    </m:d>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func>
                      <m:funcPr>
                        <m:ctrlPr>
                          <a:rPr lang="en-IL" sz="1800" i="1">
                            <a:solidFill>
                              <a:schemeClr val="tx1"/>
                            </a:solidFill>
                            <a:effectLst/>
                            <a:latin typeface="Cambria Math" panose="02040503050406030204" pitchFamily="18" charset="0"/>
                          </a:rPr>
                        </m:ctrlPr>
                      </m:funcPr>
                      <m:fName>
                        <m:limLow>
                          <m:limLowPr>
                            <m:ctrlPr>
                              <a:rPr lang="en-IL" sz="1800" i="1">
                                <a:solidFill>
                                  <a:schemeClr val="tx1"/>
                                </a:solidFill>
                                <a:effectLst/>
                                <a:latin typeface="Cambria Math" panose="02040503050406030204" pitchFamily="18" charset="0"/>
                              </a:rPr>
                            </m:ctrlPr>
                          </m:limLowPr>
                          <m:e>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sup</m:t>
                            </m:r>
                          </m:e>
                          <m:lim>
                            <m:sSub>
                              <m:sSubPr>
                                <m:ctrlPr>
                                  <a:rPr lang="en-IL" sz="1800" i="1">
                                    <a:solidFill>
                                      <a:schemeClr val="tx1"/>
                                    </a:solidFill>
                                    <a:effectLst/>
                                    <a:latin typeface="Cambria Math" panose="02040503050406030204" pitchFamily="18" charset="0"/>
                                  </a:rPr>
                                </m:ctrlPr>
                              </m:sSubPr>
                              <m:e>
                                <m:d>
                                  <m:dPr>
                                    <m:begChr m:val="|"/>
                                    <m:endChr m:val="|"/>
                                    <m:ctrlPr>
                                      <a:rPr lang="en-IL" sz="1800" i="1">
                                        <a:solidFill>
                                          <a:schemeClr val="tx1"/>
                                        </a:solidFill>
                                        <a:effectLst/>
                                        <a:latin typeface="Cambria Math" panose="02040503050406030204" pitchFamily="18" charset="0"/>
                                      </a:rPr>
                                    </m:ctrlPr>
                                  </m:dPr>
                                  <m:e>
                                    <m:d>
                                      <m:dPr>
                                        <m:begChr m:val="|"/>
                                        <m:endChr m:val="|"/>
                                        <m:ctrlPr>
                                          <a:rPr lang="en-IL" sz="1800" i="1">
                                            <a:solidFill>
                                              <a:schemeClr val="tx1"/>
                                            </a:solidFill>
                                            <a:effectLst/>
                                            <a:latin typeface="Cambria Math" panose="02040503050406030204" pitchFamily="18" charset="0"/>
                                          </a:rPr>
                                        </m:ctrlPr>
                                      </m:d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𝑓</m:t>
                                        </m:r>
                                      </m:e>
                                    </m:d>
                                  </m:e>
                                </m:d>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𝐿</m:t>
                                </m:r>
                              </m:sub>
                            </m:s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1</m:t>
                            </m:r>
                          </m:lim>
                        </m:limLow>
                      </m:fName>
                      <m:e>
                        <m:sSub>
                          <m:sSubPr>
                            <m:ctrlPr>
                              <a:rPr lang="en-IL" sz="1800"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𝐸</m:t>
                            </m:r>
                          </m:e>
                          <m:sub>
                            <m:r>
                              <a:rPr lang="en-US" sz="1800">
                                <a:solidFill>
                                  <a:schemeClr val="tx1"/>
                                </a:solidFill>
                                <a:effectLst/>
                                <a:latin typeface="Cambria Math" panose="02040503050406030204" pitchFamily="18" charset="0"/>
                                <a:ea typeface="Calibri" panose="020F0502020204030204" pitchFamily="34" charset="0"/>
                              </a:rPr>
                              <m:t> </m:t>
                            </m:r>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x</m:t>
                            </m:r>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en-IL" sz="1800"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𝑟</m:t>
                                </m:r>
                              </m:sub>
                            </m:sSub>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 </m:t>
                            </m:r>
                          </m:sub>
                        </m:sSub>
                        <m:d>
                          <m:dPr>
                            <m:ctrlP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f</m:t>
                            </m:r>
                            <m:d>
                              <m:dPr>
                                <m:ctrlP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x</m:t>
                                </m:r>
                              </m:e>
                            </m:d>
                          </m:e>
                        </m:d>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  </m:t>
                        </m:r>
                        <m:sSub>
                          <m:sSubPr>
                            <m:ctrlPr>
                              <a:rPr lang="en-IL" sz="1800"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𝐸</m:t>
                            </m:r>
                          </m:e>
                          <m:sub>
                            <m:r>
                              <a:rPr lang="en-US" sz="1800">
                                <a:solidFill>
                                  <a:schemeClr val="tx1"/>
                                </a:solidFill>
                                <a:effectLst/>
                                <a:latin typeface="Cambria Math" panose="02040503050406030204" pitchFamily="18" charset="0"/>
                                <a:ea typeface="Calibri" panose="020F0502020204030204" pitchFamily="34" charset="0"/>
                              </a:rPr>
                              <m:t> </m:t>
                            </m:r>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x</m:t>
                            </m:r>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en-IL" sz="1800"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𝑃</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𝑔</m:t>
                                </m:r>
                              </m:sub>
                            </m:sSub>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 </m:t>
                            </m:r>
                          </m:sub>
                        </m:sSub>
                        <m:d>
                          <m:dPr>
                            <m:ctrlP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f</m:t>
                            </m:r>
                            <m:d>
                              <m:dPr>
                                <m:ctrlP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x</m:t>
                                </m:r>
                              </m:e>
                            </m:d>
                          </m:e>
                        </m:d>
                      </m:e>
                    </m:func>
                  </m:oMath>
                </a14:m>
                <a:endParaRPr lang="he-IL" sz="1800" dirty="0">
                  <a:solidFill>
                    <a:schemeClr val="tx1"/>
                  </a:solidFill>
                  <a:effectLst/>
                  <a:ea typeface="Calibri" panose="020F0502020204030204" pitchFamily="34" charset="0"/>
                  <a:cs typeface="Arial" panose="020B0604020202020204" pitchFamily="34" charset="0"/>
                </a:endParaRPr>
              </a:p>
              <a:p>
                <a:pPr lvl="1" algn="r" rtl="1"/>
                <a:r>
                  <a:rPr lang="he-IL" sz="1600" dirty="0">
                    <a:solidFill>
                      <a:schemeClr val="tx1"/>
                    </a:solidFill>
                    <a:ea typeface="Calibri" panose="020F0502020204030204" pitchFamily="34" charset="0"/>
                    <a:cs typeface="Arial" panose="020B0604020202020204" pitchFamily="34" charset="0"/>
                  </a:rPr>
                  <a:t>דואגים לתנאי ליפשיץ על רשת הדסקרימנטור, על ידי תחימת המשקולות לטווח מצומצם</a:t>
                </a:r>
              </a:p>
              <a:p>
                <a:pPr algn="r" rtl="1"/>
                <a:r>
                  <a:rPr lang="he-IL" sz="1800" dirty="0">
                    <a:solidFill>
                      <a:schemeClr val="tx1"/>
                    </a:solidFill>
                    <a:effectLst/>
                    <a:ea typeface="Times New Roman" panose="02020603050405020304" pitchFamily="18" charset="0"/>
                    <a:cs typeface="Arial" panose="020B0604020202020204" pitchFamily="34" charset="0"/>
                  </a:rPr>
                  <a:t>פונקציית ההפסד</a:t>
                </a:r>
                <a:r>
                  <a:rPr lang="en-US" sz="1800" dirty="0">
                    <a:solidFill>
                      <a:schemeClr val="tx1"/>
                    </a:solidFill>
                    <a:effectLst/>
                    <a:ea typeface="Times New Roman" panose="02020603050405020304" pitchFamily="18" charset="0"/>
                    <a:cs typeface="Arial" panose="020B0604020202020204" pitchFamily="34" charset="0"/>
                  </a:rPr>
                  <a:t> </a:t>
                </a:r>
                <a14:m>
                  <m:oMath xmlns:m="http://schemas.openxmlformats.org/officeDocument/2006/math">
                    <m:r>
                      <a:rPr lang="he-IL" sz="1800" i="1">
                        <a:solidFill>
                          <a:schemeClr val="tx1"/>
                        </a:solidFill>
                        <a:latin typeface="Cambria Math" panose="02040503050406030204" pitchFamily="18" charset="0"/>
                        <a:ea typeface="Times New Roman" panose="02020603050405020304" pitchFamily="18" charset="0"/>
                      </a:rPr>
                      <m:t>+</m:t>
                    </m:r>
                    <m:sSub>
                      <m:sSubPr>
                        <m:ctrlPr>
                          <a:rPr lang="en-IL" sz="1800" i="1">
                            <a:solidFill>
                              <a:srgbClr val="7030A0"/>
                            </a:solidFill>
                            <a:latin typeface="Cambria Math" panose="02040503050406030204" pitchFamily="18" charset="0"/>
                          </a:rPr>
                        </m:ctrlPr>
                      </m:sSubPr>
                      <m:e>
                        <m:r>
                          <m:rPr>
                            <m:sty m:val="p"/>
                          </m:rPr>
                          <a:rPr lang="en-US" sz="1800">
                            <a:solidFill>
                              <a:srgbClr val="7030A0"/>
                            </a:solidFill>
                            <a:latin typeface="Cambria Math" panose="02040503050406030204" pitchFamily="18" charset="0"/>
                          </a:rPr>
                          <m:t>λ</m:t>
                        </m:r>
                        <m:r>
                          <a:rPr lang="en-IL" sz="1800" i="1">
                            <a:solidFill>
                              <a:srgbClr val="7030A0"/>
                            </a:solidFill>
                            <a:latin typeface="Cambria Math" panose="02040503050406030204" pitchFamily="18" charset="0"/>
                          </a:rPr>
                          <m:t>𝐿</m:t>
                        </m:r>
                      </m:e>
                      <m:sub>
                        <m:r>
                          <a:rPr lang="en-IL" sz="1800" i="1">
                            <a:solidFill>
                              <a:srgbClr val="7030A0"/>
                            </a:solidFill>
                            <a:latin typeface="Cambria Math" panose="02040503050406030204" pitchFamily="18" charset="0"/>
                          </a:rPr>
                          <m:t>𝑐𝑜𝑛𝑡𝑒𝑛𝑡</m:t>
                        </m:r>
                      </m:sub>
                    </m:sSub>
                    <m:d>
                      <m:dPr>
                        <m:sepChr m:val=","/>
                        <m:ctrlPr>
                          <a:rPr lang="en-IL" sz="1800" i="1">
                            <a:solidFill>
                              <a:srgbClr val="7030A0"/>
                            </a:solidFill>
                            <a:latin typeface="Cambria Math" panose="02040503050406030204" pitchFamily="18" charset="0"/>
                          </a:rPr>
                        </m:ctrlPr>
                      </m:dPr>
                      <m:e>
                        <m:sSup>
                          <m:sSupPr>
                            <m:ctrlPr>
                              <a:rPr lang="en-IL" sz="1800" i="1">
                                <a:solidFill>
                                  <a:srgbClr val="7030A0"/>
                                </a:solidFill>
                                <a:latin typeface="Cambria Math" panose="02040503050406030204" pitchFamily="18" charset="0"/>
                              </a:rPr>
                            </m:ctrlPr>
                          </m:sSupPr>
                          <m:e>
                            <m:r>
                              <a:rPr lang="en-IL" sz="1800" i="1">
                                <a:solidFill>
                                  <a:srgbClr val="7030A0"/>
                                </a:solidFill>
                                <a:latin typeface="Cambria Math" panose="02040503050406030204" pitchFamily="18" charset="0"/>
                              </a:rPr>
                              <m:t>𝐼</m:t>
                            </m:r>
                          </m:e>
                          <m:sup>
                            <m:r>
                              <a:rPr lang="en-IL" sz="1800" i="1">
                                <a:solidFill>
                                  <a:srgbClr val="7030A0"/>
                                </a:solidFill>
                                <a:latin typeface="Cambria Math" panose="02040503050406030204" pitchFamily="18" charset="0"/>
                              </a:rPr>
                              <m:t>𝐻𝑅</m:t>
                            </m:r>
                          </m:sup>
                        </m:sSup>
                      </m:e>
                      <m:e>
                        <m:sSup>
                          <m:sSupPr>
                            <m:ctrlPr>
                              <a:rPr lang="en-IL" sz="1800" i="1">
                                <a:solidFill>
                                  <a:srgbClr val="7030A0"/>
                                </a:solidFill>
                                <a:latin typeface="Cambria Math" panose="02040503050406030204" pitchFamily="18" charset="0"/>
                              </a:rPr>
                            </m:ctrlPr>
                          </m:sSupPr>
                          <m:e>
                            <m:r>
                              <a:rPr lang="en-IL" sz="1800" i="1">
                                <a:solidFill>
                                  <a:srgbClr val="7030A0"/>
                                </a:solidFill>
                                <a:latin typeface="Cambria Math" panose="02040503050406030204" pitchFamily="18" charset="0"/>
                              </a:rPr>
                              <m:t>𝐼</m:t>
                            </m:r>
                          </m:e>
                          <m:sup>
                            <m:r>
                              <a:rPr lang="en-IL" sz="1800" i="1">
                                <a:solidFill>
                                  <a:srgbClr val="7030A0"/>
                                </a:solidFill>
                                <a:latin typeface="Cambria Math" panose="02040503050406030204" pitchFamily="18" charset="0"/>
                              </a:rPr>
                              <m:t>𝐿𝑅</m:t>
                            </m:r>
                          </m:sup>
                        </m:sSup>
                      </m:e>
                      <m:e>
                        <m:r>
                          <a:rPr lang="en-IL" sz="1800" i="1">
                            <a:solidFill>
                              <a:srgbClr val="7030A0"/>
                            </a:solidFill>
                            <a:latin typeface="Cambria Math" panose="02040503050406030204" pitchFamily="18" charset="0"/>
                          </a:rPr>
                          <m:t>𝐺</m:t>
                        </m:r>
                      </m:e>
                    </m:d>
                  </m:oMath>
                </a14:m>
                <a:r>
                  <a:rPr lang="he-IL" sz="1800" dirty="0">
                    <a:solidFill>
                      <a:schemeClr val="tx1"/>
                    </a:solidFill>
                    <a:effectLst/>
                    <a:ea typeface="Times New Roman" panose="02020603050405020304" pitchFamily="18" charset="0"/>
                    <a:cs typeface="Arial" panose="020B0604020202020204" pitchFamily="34" charset="0"/>
                  </a:rPr>
                  <a:t> </a:t>
                </a:r>
                <a14:m>
                  <m:oMath xmlns:m="http://schemas.openxmlformats.org/officeDocument/2006/math">
                    <m:limLow>
                      <m:limLowPr>
                        <m:ctrlPr>
                          <a:rPr lang="en-IL" sz="180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limLowPr>
                      <m:e>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argmin</m:t>
                        </m:r>
                      </m:e>
                      <m:lim>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𝐺</m:t>
                        </m:r>
                      </m:lim>
                    </m:limLow>
                    <m:limLow>
                      <m:limLow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limLowPr>
                      <m:e>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argmax</m:t>
                        </m:r>
                      </m:e>
                      <m:lim>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𝑓</m:t>
                        </m:r>
                      </m:lim>
                    </m:limLow>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𝑊</m:t>
                    </m:r>
                    <m:d>
                      <m:d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sSub>
                          <m:sSub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𝑃</m:t>
                            </m:r>
                          </m:e>
                          <m:sub>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𝑟</m:t>
                            </m:r>
                          </m:sub>
                        </m:sSub>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𝑃</m:t>
                            </m:r>
                          </m:e>
                          <m:sub>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𝑔</m:t>
                            </m:r>
                          </m:sub>
                        </m:sSub>
                      </m:e>
                    </m:d>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𝐸</m:t>
                        </m:r>
                      </m:e>
                      <m:sub>
                        <m:sSup>
                          <m:sSupPr>
                            <m:ctrlPr>
                              <a:rPr lang="en-IL" sz="1800" i="1">
                                <a:solidFill>
                                  <a:srgbClr val="836967"/>
                                </a:solidFill>
                                <a:latin typeface="Cambria Math" panose="02040503050406030204" pitchFamily="18" charset="0"/>
                              </a:rPr>
                            </m:ctrlPr>
                          </m:sSupPr>
                          <m:e>
                            <m:r>
                              <a:rPr lang="en-IL" sz="1800" i="1">
                                <a:latin typeface="Cambria Math" panose="02040503050406030204" pitchFamily="18" charset="0"/>
                              </a:rPr>
                              <m:t>𝐼</m:t>
                            </m:r>
                          </m:e>
                          <m:sup>
                            <m:r>
                              <a:rPr lang="en-IL" sz="1800" i="1">
                                <a:latin typeface="Cambria Math" panose="02040503050406030204" pitchFamily="18" charset="0"/>
                              </a:rPr>
                              <m:t>𝐻𝑅</m:t>
                            </m:r>
                          </m:sup>
                        </m:sSup>
                      </m:sub>
                    </m:sSub>
                    <m:d>
                      <m:d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f</m:t>
                        </m:r>
                        <m:d>
                          <m:d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sSup>
                              <m:sSupPr>
                                <m:ctrlPr>
                                  <a:rPr lang="en-IL" sz="1800" i="1">
                                    <a:solidFill>
                                      <a:srgbClr val="836967"/>
                                    </a:solidFill>
                                    <a:latin typeface="Cambria Math" panose="02040503050406030204" pitchFamily="18" charset="0"/>
                                  </a:rPr>
                                </m:ctrlPr>
                              </m:sSupPr>
                              <m:e>
                                <m:r>
                                  <a:rPr lang="en-IL" sz="1800" i="1">
                                    <a:latin typeface="Cambria Math" panose="02040503050406030204" pitchFamily="18" charset="0"/>
                                  </a:rPr>
                                  <m:t>𝐼</m:t>
                                </m:r>
                              </m:e>
                              <m:sup>
                                <m:r>
                                  <a:rPr lang="en-IL" sz="1800" i="1">
                                    <a:latin typeface="Cambria Math" panose="02040503050406030204" pitchFamily="18" charset="0"/>
                                  </a:rPr>
                                  <m:t>𝐻𝑅</m:t>
                                </m:r>
                              </m:sup>
                            </m:sSup>
                          </m:e>
                        </m:d>
                      </m:e>
                    </m:d>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 </m:t>
                    </m:r>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m:rPr>
                            <m:sty m:val="p"/>
                          </m:rPr>
                          <a:rPr lang="en-US" sz="1800">
                            <a:solidFill>
                              <a:schemeClr val="tx1"/>
                            </a:solidFill>
                            <a:effectLst/>
                            <a:latin typeface="Cambria Math" panose="02040503050406030204" pitchFamily="18" charset="0"/>
                            <a:ea typeface="Calibri" panose="020F0502020204030204" pitchFamily="34" charset="0"/>
                            <a:cs typeface="Arial" panose="020B0604020202020204" pitchFamily="34" charset="0"/>
                          </a:rPr>
                          <m:t>E</m:t>
                        </m:r>
                      </m:e>
                      <m:sub>
                        <m:sSup>
                          <m:sSupPr>
                            <m:ctrlPr>
                              <a:rPr lang="en-IL" sz="1800" i="1">
                                <a:solidFill>
                                  <a:srgbClr val="836967"/>
                                </a:solidFill>
                                <a:latin typeface="Cambria Math" panose="02040503050406030204" pitchFamily="18" charset="0"/>
                              </a:rPr>
                            </m:ctrlPr>
                          </m:sSupPr>
                          <m:e>
                            <m:r>
                              <a:rPr lang="en-IL" sz="1800" i="1">
                                <a:latin typeface="Cambria Math" panose="02040503050406030204" pitchFamily="18" charset="0"/>
                              </a:rPr>
                              <m:t>𝐼</m:t>
                            </m:r>
                          </m:e>
                          <m:sup>
                            <m:r>
                              <a:rPr lang="en-US" sz="1800" b="0" i="1" smtClean="0">
                                <a:latin typeface="Cambria Math" panose="02040503050406030204" pitchFamily="18" charset="0"/>
                              </a:rPr>
                              <m:t>𝐿</m:t>
                            </m:r>
                            <m:r>
                              <a:rPr lang="en-IL" sz="1800" i="1">
                                <a:latin typeface="Cambria Math" panose="02040503050406030204" pitchFamily="18" charset="0"/>
                              </a:rPr>
                              <m:t>𝑅</m:t>
                            </m:r>
                          </m:sup>
                        </m:sSup>
                      </m:sub>
                    </m:sSub>
                    <m:d>
                      <m:d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f</m:t>
                        </m:r>
                        <m:d>
                          <m:d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G</m:t>
                            </m:r>
                            <m:d>
                              <m:dPr>
                                <m:ctrlPr>
                                  <a:rPr lang="en-IL" sz="180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sSup>
                                  <m:sSupPr>
                                    <m:ctrlPr>
                                      <a:rPr lang="en-IL" sz="1800" i="1">
                                        <a:solidFill>
                                          <a:srgbClr val="836967"/>
                                        </a:solidFill>
                                        <a:latin typeface="Cambria Math" panose="02040503050406030204" pitchFamily="18" charset="0"/>
                                      </a:rPr>
                                    </m:ctrlPr>
                                  </m:sSupPr>
                                  <m:e>
                                    <m:r>
                                      <a:rPr lang="en-IL" sz="1800" i="1">
                                        <a:latin typeface="Cambria Math" panose="02040503050406030204" pitchFamily="18" charset="0"/>
                                      </a:rPr>
                                      <m:t>𝐼</m:t>
                                    </m:r>
                                  </m:e>
                                  <m:sup>
                                    <m:r>
                                      <a:rPr lang="en-US" sz="1800" b="0" i="1" smtClean="0">
                                        <a:latin typeface="Cambria Math" panose="02040503050406030204" pitchFamily="18" charset="0"/>
                                      </a:rPr>
                                      <m:t>𝐿</m:t>
                                    </m:r>
                                    <m:r>
                                      <a:rPr lang="en-IL" sz="1800" i="1">
                                        <a:latin typeface="Cambria Math" panose="02040503050406030204" pitchFamily="18" charset="0"/>
                                      </a:rPr>
                                      <m:t>𝑅</m:t>
                                    </m:r>
                                  </m:sup>
                                </m:sSup>
                              </m:e>
                            </m:d>
                          </m:e>
                        </m:d>
                      </m:e>
                    </m:d>
                  </m:oMath>
                </a14:m>
                <a:endParaRPr lang="he-IL"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lvl="1" algn="r" rtl="1"/>
                <a:r>
                  <a:rPr lang="he-IL" sz="1600" dirty="0">
                    <a:solidFill>
                      <a:schemeClr val="tx1"/>
                    </a:solidFill>
                    <a:latin typeface="Calibri" panose="020F0502020204030204" pitchFamily="34" charset="0"/>
                    <a:ea typeface="Calibri" panose="020F0502020204030204" pitchFamily="34" charset="0"/>
                    <a:cs typeface="Arial" panose="020B0604020202020204" pitchFamily="34" charset="0"/>
                  </a:rPr>
                  <a:t>מטרת הדסקרימנטור (קריטיק) ללמוד פונקציה חסומה על ידי תנאי ליפשיץ</a:t>
                </a:r>
                <a:br>
                  <a:rPr lang="en-US" sz="1600" dirty="0">
                    <a:solidFill>
                      <a:schemeClr val="tx1"/>
                    </a:solidFill>
                    <a:latin typeface="Calibri" panose="020F0502020204030204" pitchFamily="34" charset="0"/>
                    <a:ea typeface="Calibri" panose="020F0502020204030204" pitchFamily="34" charset="0"/>
                    <a:cs typeface="Arial" panose="020B0604020202020204" pitchFamily="34" charset="0"/>
                  </a:rPr>
                </a:br>
                <a:r>
                  <a:rPr lang="he-IL" sz="1600" dirty="0">
                    <a:solidFill>
                      <a:schemeClr val="tx1"/>
                    </a:solidFill>
                    <a:latin typeface="Calibri" panose="020F0502020204030204" pitchFamily="34" charset="0"/>
                    <a:ea typeface="Calibri" panose="020F0502020204030204" pitchFamily="34" charset="0"/>
                    <a:cs typeface="Arial" panose="020B0604020202020204" pitchFamily="34" charset="0"/>
                  </a:rPr>
                  <a:t> המפרידה בצורה מקסימילת בין התפלגויות</a:t>
                </a:r>
                <a:endParaRPr lang="he-IL" sz="16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endParaRPr>
              </a:p>
              <a:p>
                <a:pPr lvl="1" algn="r" rtl="1"/>
                <a:r>
                  <a:rPr lang="he-IL" sz="1800" dirty="0">
                    <a:solidFill>
                      <a:schemeClr val="tx1"/>
                    </a:solidFill>
                    <a:ea typeface="Calibri" panose="020F0502020204030204" pitchFamily="34" charset="0"/>
                    <a:cs typeface="Arial" panose="020B0604020202020204" pitchFamily="34" charset="0"/>
                  </a:rPr>
                  <a:t>מטרת הגנרטור תהיה לייצר דוגמאות המקרבות את ההתפלגויות</a:t>
                </a:r>
              </a:p>
              <a:p>
                <a:pPr algn="r" rtl="1"/>
                <a:endParaRPr lang="he-IL" sz="1800" dirty="0">
                  <a:solidFill>
                    <a:schemeClr val="tx1"/>
                  </a:solidFill>
                  <a:effectLst/>
                  <a:ea typeface="Calibri" panose="020F0502020204030204" pitchFamily="34" charset="0"/>
                  <a:cs typeface="Arial" panose="020B0604020202020204" pitchFamily="34" charset="0"/>
                </a:endParaRPr>
              </a:p>
              <a:p>
                <a:pPr algn="r" rtl="1"/>
                <a:endParaRPr lang="en-US" sz="1800" dirty="0">
                  <a:solidFill>
                    <a:schemeClr val="tx1"/>
                  </a:solidFill>
                  <a:effectLst/>
                  <a:ea typeface="Calibri" panose="020F0502020204030204" pitchFamily="34" charset="0"/>
                  <a:cs typeface="Arial" panose="020B0604020202020204" pitchFamily="34" charset="0"/>
                </a:endParaRPr>
              </a:p>
              <a:p>
                <a:pPr algn="r" rtl="1"/>
                <a:endParaRPr lang="en-IL"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algn="r" rtl="1"/>
                <a:endParaRPr lang="he-IL" sz="1800" dirty="0">
                  <a:solidFill>
                    <a:schemeClr val="tx1"/>
                  </a:solidFill>
                  <a:effectLst/>
                  <a:ea typeface="Calibri" panose="020F0502020204030204" pitchFamily="34" charset="0"/>
                  <a:cs typeface="Arial" panose="020B0604020202020204" pitchFamily="34" charset="0"/>
                </a:endParaRPr>
              </a:p>
              <a:p>
                <a:pPr algn="r" rtl="1"/>
                <a:endParaRPr lang="he-IL" dirty="0">
                  <a:solidFill>
                    <a:schemeClr val="tx1"/>
                  </a:solidFill>
                </a:endParaRPr>
              </a:p>
            </p:txBody>
          </p:sp>
        </mc:Choice>
        <mc:Fallback xmlns="">
          <p:sp>
            <p:nvSpPr>
              <p:cNvPr id="8" name="Content Placeholder 2">
                <a:extLst>
                  <a:ext uri="{FF2B5EF4-FFF2-40B4-BE49-F238E27FC236}">
                    <a16:creationId xmlns:a16="http://schemas.microsoft.com/office/drawing/2014/main" id="{E576078F-5D9B-8561-9627-2A103772669B}"/>
                  </a:ext>
                </a:extLst>
              </p:cNvPr>
              <p:cNvSpPr txBox="1">
                <a:spLocks noRot="1" noChangeAspect="1" noMove="1" noResize="1" noEditPoints="1" noAdjustHandles="1" noChangeArrowheads="1" noChangeShapeType="1" noTextEdit="1"/>
              </p:cNvSpPr>
              <p:nvPr/>
            </p:nvSpPr>
            <p:spPr>
              <a:xfrm>
                <a:off x="933500" y="2187731"/>
                <a:ext cx="10325000" cy="3564436"/>
              </a:xfrm>
              <a:prstGeom prst="rect">
                <a:avLst/>
              </a:prstGeom>
              <a:blipFill>
                <a:blip r:embed="rId3"/>
                <a:stretch>
                  <a:fillRect t="-12308"/>
                </a:stretch>
              </a:blipFill>
            </p:spPr>
            <p:txBody>
              <a:bodyPr/>
              <a:lstStyle/>
              <a:p>
                <a:r>
                  <a:rPr lang="en-IL">
                    <a:noFill/>
                  </a:rPr>
                  <a:t> </a:t>
                </a:r>
              </a:p>
            </p:txBody>
          </p:sp>
        </mc:Fallback>
      </mc:AlternateContent>
      <p:pic>
        <p:nvPicPr>
          <p:cNvPr id="13" name="Picture 12" descr="Chart, line chart&#10;&#10;Description automatically generated">
            <a:extLst>
              <a:ext uri="{FF2B5EF4-FFF2-40B4-BE49-F238E27FC236}">
                <a16:creationId xmlns:a16="http://schemas.microsoft.com/office/drawing/2014/main" id="{E81F0783-B8F7-E419-F78C-81A3A4D33EF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0059"/>
          <a:stretch/>
        </p:blipFill>
        <p:spPr bwMode="auto">
          <a:xfrm>
            <a:off x="116129" y="1556656"/>
            <a:ext cx="3561739" cy="2565693"/>
          </a:xfrm>
          <a:prstGeom prst="rect">
            <a:avLst/>
          </a:prstGeom>
          <a:noFill/>
          <a:ln>
            <a:noFill/>
          </a:ln>
        </p:spPr>
      </p:pic>
    </p:spTree>
    <p:extLst>
      <p:ext uri="{BB962C8B-B14F-4D97-AF65-F5344CB8AC3E}">
        <p14:creationId xmlns:p14="http://schemas.microsoft.com/office/powerpoint/2010/main" val="3221525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903DE-9B56-156F-168E-B9E799001140}"/>
              </a:ext>
            </a:extLst>
          </p:cNvPr>
          <p:cNvSpPr>
            <a:spLocks noGrp="1"/>
          </p:cNvSpPr>
          <p:nvPr>
            <p:ph type="title"/>
          </p:nvPr>
        </p:nvSpPr>
        <p:spPr>
          <a:xfrm>
            <a:off x="9743475" y="1929632"/>
            <a:ext cx="1942865" cy="800100"/>
          </a:xfrm>
        </p:spPr>
        <p:txBody>
          <a:bodyPr>
            <a:normAutofit fontScale="90000"/>
          </a:bodyPr>
          <a:lstStyle/>
          <a:p>
            <a:r>
              <a:rPr lang="he-IL" dirty="0"/>
              <a:t>שיפור</a:t>
            </a:r>
            <a:br>
              <a:rPr lang="he-IL" dirty="0"/>
            </a:br>
            <a:r>
              <a:rPr lang="he-IL" dirty="0"/>
              <a:t>יציבות</a:t>
            </a:r>
            <a:br>
              <a:rPr lang="he-IL" dirty="0"/>
            </a:br>
            <a:r>
              <a:rPr lang="he-IL" dirty="0"/>
              <a:t>האימון </a:t>
            </a:r>
            <a:br>
              <a:rPr lang="he-IL" dirty="0"/>
            </a:br>
            <a:r>
              <a:rPr lang="he-IL" dirty="0"/>
              <a:t>ברשת </a:t>
            </a:r>
            <a:br>
              <a:rPr lang="he-IL" dirty="0"/>
            </a:br>
            <a:r>
              <a:rPr lang="en-US" dirty="0" err="1"/>
              <a:t>SrWgan</a:t>
            </a:r>
            <a:endParaRPr lang="en-IL" dirty="0"/>
          </a:p>
        </p:txBody>
      </p:sp>
      <p:pic>
        <p:nvPicPr>
          <p:cNvPr id="13" name="Picture 12">
            <a:extLst>
              <a:ext uri="{FF2B5EF4-FFF2-40B4-BE49-F238E27FC236}">
                <a16:creationId xmlns:a16="http://schemas.microsoft.com/office/drawing/2014/main" id="{8A1CB16E-B415-A74E-CE27-2422091D7A3C}"/>
              </a:ext>
            </a:extLst>
          </p:cNvPr>
          <p:cNvPicPr>
            <a:picLocks noChangeAspect="1"/>
          </p:cNvPicPr>
          <p:nvPr/>
        </p:nvPicPr>
        <p:blipFill>
          <a:blip r:embed="rId2"/>
          <a:stretch>
            <a:fillRect/>
          </a:stretch>
        </p:blipFill>
        <p:spPr>
          <a:xfrm>
            <a:off x="0" y="0"/>
            <a:ext cx="7169985" cy="6858000"/>
          </a:xfrm>
          <a:prstGeom prst="rect">
            <a:avLst/>
          </a:prstGeom>
        </p:spPr>
      </p:pic>
      <p:pic>
        <p:nvPicPr>
          <p:cNvPr id="16" name="Content Placeholder 15">
            <a:extLst>
              <a:ext uri="{FF2B5EF4-FFF2-40B4-BE49-F238E27FC236}">
                <a16:creationId xmlns:a16="http://schemas.microsoft.com/office/drawing/2014/main" id="{423C7C30-FCE5-E87E-59AC-955066E6CADC}"/>
              </a:ext>
            </a:extLst>
          </p:cNvPr>
          <p:cNvPicPr>
            <a:picLocks noGrp="1" noChangeAspect="1"/>
          </p:cNvPicPr>
          <p:nvPr>
            <p:ph idx="1"/>
          </p:nvPr>
        </p:nvPicPr>
        <p:blipFill>
          <a:blip r:embed="rId3"/>
          <a:stretch>
            <a:fillRect/>
          </a:stretch>
        </p:blipFill>
        <p:spPr>
          <a:xfrm>
            <a:off x="7350125" y="4566148"/>
            <a:ext cx="2247031" cy="1953419"/>
          </a:xfrm>
          <a:prstGeom prst="rect">
            <a:avLst/>
          </a:prstGeom>
        </p:spPr>
      </p:pic>
      <p:pic>
        <p:nvPicPr>
          <p:cNvPr id="17" name="Picture 16">
            <a:extLst>
              <a:ext uri="{FF2B5EF4-FFF2-40B4-BE49-F238E27FC236}">
                <a16:creationId xmlns:a16="http://schemas.microsoft.com/office/drawing/2014/main" id="{7DF171ED-B9D0-EFDB-E631-0CB2EB34E442}"/>
              </a:ext>
            </a:extLst>
          </p:cNvPr>
          <p:cNvPicPr>
            <a:picLocks noChangeAspect="1"/>
          </p:cNvPicPr>
          <p:nvPr/>
        </p:nvPicPr>
        <p:blipFill>
          <a:blip r:embed="rId4"/>
          <a:stretch>
            <a:fillRect/>
          </a:stretch>
        </p:blipFill>
        <p:spPr>
          <a:xfrm>
            <a:off x="7350125" y="2672180"/>
            <a:ext cx="2213210" cy="1893968"/>
          </a:xfrm>
          <a:prstGeom prst="rect">
            <a:avLst/>
          </a:prstGeom>
        </p:spPr>
      </p:pic>
      <p:pic>
        <p:nvPicPr>
          <p:cNvPr id="18" name="Picture 17">
            <a:extLst>
              <a:ext uri="{FF2B5EF4-FFF2-40B4-BE49-F238E27FC236}">
                <a16:creationId xmlns:a16="http://schemas.microsoft.com/office/drawing/2014/main" id="{1518FE9D-B963-9ABD-F432-2EAA8BCD4EA1}"/>
              </a:ext>
            </a:extLst>
          </p:cNvPr>
          <p:cNvPicPr>
            <a:picLocks noChangeAspect="1"/>
          </p:cNvPicPr>
          <p:nvPr/>
        </p:nvPicPr>
        <p:blipFill>
          <a:blip r:embed="rId5"/>
          <a:stretch>
            <a:fillRect/>
          </a:stretch>
        </p:blipFill>
        <p:spPr>
          <a:xfrm>
            <a:off x="7350125" y="915147"/>
            <a:ext cx="2099745" cy="1814585"/>
          </a:xfrm>
          <a:prstGeom prst="rect">
            <a:avLst/>
          </a:prstGeom>
        </p:spPr>
      </p:pic>
      <p:pic>
        <p:nvPicPr>
          <p:cNvPr id="19" name="Picture 18">
            <a:extLst>
              <a:ext uri="{FF2B5EF4-FFF2-40B4-BE49-F238E27FC236}">
                <a16:creationId xmlns:a16="http://schemas.microsoft.com/office/drawing/2014/main" id="{F9F6F46E-47B3-E33E-335C-219D058592FF}"/>
              </a:ext>
            </a:extLst>
          </p:cNvPr>
          <p:cNvPicPr>
            <a:picLocks noChangeAspect="1"/>
          </p:cNvPicPr>
          <p:nvPr/>
        </p:nvPicPr>
        <p:blipFill>
          <a:blip r:embed="rId6"/>
          <a:stretch>
            <a:fillRect/>
          </a:stretch>
        </p:blipFill>
        <p:spPr>
          <a:xfrm>
            <a:off x="7350124" y="180706"/>
            <a:ext cx="2099745" cy="657733"/>
          </a:xfrm>
          <a:prstGeom prst="rect">
            <a:avLst/>
          </a:prstGeom>
        </p:spPr>
      </p:pic>
    </p:spTree>
    <p:extLst>
      <p:ext uri="{BB962C8B-B14F-4D97-AF65-F5344CB8AC3E}">
        <p14:creationId xmlns:p14="http://schemas.microsoft.com/office/powerpoint/2010/main" val="2578678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DEF1-94D5-2A7B-C4A0-E3E986D2A705}"/>
              </a:ext>
            </a:extLst>
          </p:cNvPr>
          <p:cNvSpPr>
            <a:spLocks noGrp="1"/>
          </p:cNvSpPr>
          <p:nvPr>
            <p:ph type="title"/>
          </p:nvPr>
        </p:nvSpPr>
        <p:spPr/>
        <p:txBody>
          <a:bodyPr>
            <a:normAutofit/>
          </a:bodyPr>
          <a:lstStyle/>
          <a:p>
            <a:pPr algn="r" rtl="1"/>
            <a:r>
              <a:rPr lang="he-IL" sz="4000" dirty="0"/>
              <a:t>שיפורים בארכיטקטורה </a:t>
            </a:r>
            <a:r>
              <a:rPr lang="en-US" sz="4000" dirty="0"/>
              <a:t>Wasserstein loss -</a:t>
            </a:r>
            <a:br>
              <a:rPr lang="en-US" sz="4000" dirty="0"/>
            </a:br>
            <a:r>
              <a:rPr lang="en-US" sz="4000" dirty="0"/>
              <a:t>Gradient Penalty </a:t>
            </a:r>
            <a:endParaRPr lang="en-IL" sz="4000" dirty="0"/>
          </a:p>
        </p:txBody>
      </p:sp>
      <p:sp>
        <p:nvSpPr>
          <p:cNvPr id="6" name="Content Placeholder 2">
            <a:extLst>
              <a:ext uri="{FF2B5EF4-FFF2-40B4-BE49-F238E27FC236}">
                <a16:creationId xmlns:a16="http://schemas.microsoft.com/office/drawing/2014/main" id="{221269BC-9C05-9BEE-BA25-73FB1797C719}"/>
              </a:ext>
            </a:extLst>
          </p:cNvPr>
          <p:cNvSpPr txBox="1">
            <a:spLocks/>
          </p:cNvSpPr>
          <p:nvPr/>
        </p:nvSpPr>
        <p:spPr>
          <a:xfrm>
            <a:off x="843479" y="2492531"/>
            <a:ext cx="10325000" cy="356443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endParaRPr lang="he-IL"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E576078F-5D9B-8561-9627-2A103772669B}"/>
                  </a:ext>
                </a:extLst>
              </p:cNvPr>
              <p:cNvSpPr txBox="1">
                <a:spLocks/>
              </p:cNvSpPr>
              <p:nvPr/>
            </p:nvSpPr>
            <p:spPr>
              <a:xfrm>
                <a:off x="933499" y="1805945"/>
                <a:ext cx="10325000" cy="356443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he-IL" sz="1800" dirty="0">
                    <a:solidFill>
                      <a:schemeClr val="tx1"/>
                    </a:solidFill>
                    <a:effectLst/>
                    <a:ea typeface="Calibri" panose="020F0502020204030204" pitchFamily="34" charset="0"/>
                    <a:cs typeface="Arial" panose="020B0604020202020204" pitchFamily="34" charset="0"/>
                  </a:rPr>
                  <a:t>תחימה קטנה מידי מקשה על אימון מהיר</a:t>
                </a:r>
                <a:endParaRPr lang="en-US" sz="1800" dirty="0">
                  <a:solidFill>
                    <a:schemeClr val="tx1"/>
                  </a:solidFill>
                  <a:effectLst/>
                  <a:ea typeface="Calibri" panose="020F0502020204030204" pitchFamily="34" charset="0"/>
                  <a:cs typeface="Arial" panose="020B0604020202020204" pitchFamily="34" charset="0"/>
                </a:endParaRPr>
              </a:p>
              <a:p>
                <a:pPr algn="r" rtl="1"/>
                <a:r>
                  <a:rPr lang="he-IL" sz="1800" dirty="0">
                    <a:solidFill>
                      <a:schemeClr val="tx1"/>
                    </a:solidFill>
                    <a:effectLst/>
                    <a:ea typeface="Calibri" panose="020F0502020204030204" pitchFamily="34" charset="0"/>
                    <a:cs typeface="Arial" panose="020B0604020202020204" pitchFamily="34" charset="0"/>
                  </a:rPr>
                  <a:t>תחימה גדולה מידי מקשה על שמירה של תנאי ליפשיץ הנדרש באימון</a:t>
                </a:r>
              </a:p>
              <a:p>
                <a:pPr algn="r" rtl="1"/>
                <a:r>
                  <a:rPr lang="en-US" sz="1800" dirty="0">
                    <a:solidFill>
                      <a:schemeClr val="tx1"/>
                    </a:solidFill>
                    <a:effectLst/>
                    <a:ea typeface="Calibri" panose="020F0502020204030204" pitchFamily="34" charset="0"/>
                    <a:cs typeface="Arial" panose="020B0604020202020204" pitchFamily="34" charset="0"/>
                  </a:rPr>
                  <a:t>WGAN-GP </a:t>
                </a:r>
                <a:r>
                  <a:rPr lang="he-IL" sz="1800" dirty="0">
                    <a:solidFill>
                      <a:schemeClr val="tx1"/>
                    </a:solidFill>
                    <a:ea typeface="Calibri" panose="020F0502020204030204" pitchFamily="34" charset="0"/>
                    <a:cs typeface="Arial" panose="020B0604020202020204" pitchFamily="34" charset="0"/>
                  </a:rPr>
                  <a:t> לא משתמש בתחימת משקולות אלה בתנאי רגולציה </a:t>
                </a:r>
                <a:br>
                  <a:rPr lang="en-US" sz="1800" dirty="0">
                    <a:solidFill>
                      <a:schemeClr val="tx1"/>
                    </a:solidFill>
                    <a:ea typeface="Calibri" panose="020F0502020204030204" pitchFamily="34" charset="0"/>
                    <a:cs typeface="Arial" panose="020B0604020202020204" pitchFamily="34" charset="0"/>
                  </a:rPr>
                </a:br>
                <a:r>
                  <a:rPr lang="he-IL" sz="1800" dirty="0">
                    <a:solidFill>
                      <a:schemeClr val="tx1"/>
                    </a:solidFill>
                    <a:ea typeface="Calibri" panose="020F0502020204030204" pitchFamily="34" charset="0"/>
                    <a:cs typeface="Arial" panose="020B0604020202020204" pitchFamily="34" charset="0"/>
                  </a:rPr>
                  <a:t>תנאי הרגולציה מעודד את נורמת הקריטיק להתקרב לערך 1</a:t>
                </a:r>
                <a:endParaRPr lang="en-US" sz="1800" dirty="0">
                  <a:solidFill>
                    <a:schemeClr val="tx1"/>
                  </a:solidFill>
                  <a:effectLst/>
                  <a:ea typeface="Calibri" panose="020F0502020204030204" pitchFamily="34" charset="0"/>
                  <a:cs typeface="Arial" panose="020B0604020202020204" pitchFamily="34" charset="0"/>
                </a:endParaRPr>
              </a:p>
              <a:p>
                <a:pPr algn="r" rtl="1"/>
                <a14:m>
                  <m:oMath xmlns:m="http://schemas.openxmlformats.org/officeDocument/2006/math">
                    <m:limLow>
                      <m:limLowPr>
                        <m:ctrlPr>
                          <a:rPr lang="en-IL" sz="180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limLowPr>
                      <m:e>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argmin</m:t>
                        </m:r>
                      </m:e>
                      <m:lim>
                        <m:r>
                          <a:rPr lang="en-US" sz="1800" b="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𝐺</m:t>
                        </m:r>
                      </m:lim>
                    </m:limLow>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limLow>
                      <m:limLow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limLowPr>
                      <m:e>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argmax</m:t>
                        </m:r>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e>
                      <m:lim>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𝑓</m:t>
                        </m:r>
                      </m:lim>
                    </m:limLow>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𝐿</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m:rPr>
                        <m:sty m:val="p"/>
                      </m:rPr>
                      <a:rPr lang="en-US" sz="1800" b="0" i="0"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G</m:t>
                    </m:r>
                    <m:r>
                      <a:rPr lang="en-US" sz="1800" b="0" i="0"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1800" b="0" i="0"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f</m:t>
                    </m:r>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limLow>
                      <m:limLowPr>
                        <m:ctrlPr>
                          <a:rPr lang="en-IL" sz="180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limLowPr>
                      <m:e>
                        <m:groupChr>
                          <m:groupChrPr>
                            <m:chr m:val="⏟"/>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groupChrPr>
                          <m:e>
                            <m:sSub>
                              <m:sSub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𝐸</m:t>
                                </m:r>
                              </m:e>
                              <m:sub>
                                <m:sSup>
                                  <m:sSupPr>
                                    <m:ctrlPr>
                                      <a:rPr lang="en-IL" sz="1800" i="1">
                                        <a:solidFill>
                                          <a:schemeClr val="tx1"/>
                                        </a:solidFill>
                                        <a:latin typeface="Cambria Math" panose="02040503050406030204" pitchFamily="18" charset="0"/>
                                      </a:rPr>
                                    </m:ctrlPr>
                                  </m:sSupPr>
                                  <m:e>
                                    <m:r>
                                      <a:rPr lang="en-IL" sz="1800" i="1">
                                        <a:solidFill>
                                          <a:schemeClr val="tx1"/>
                                        </a:solidFill>
                                        <a:latin typeface="Cambria Math" panose="02040503050406030204" pitchFamily="18" charset="0"/>
                                      </a:rPr>
                                      <m:t>𝐼</m:t>
                                    </m:r>
                                  </m:e>
                                  <m:sup>
                                    <m:r>
                                      <a:rPr lang="en-IL" sz="1800" i="1">
                                        <a:solidFill>
                                          <a:schemeClr val="tx1"/>
                                        </a:solidFill>
                                        <a:latin typeface="Cambria Math" panose="02040503050406030204" pitchFamily="18" charset="0"/>
                                      </a:rPr>
                                      <m:t>𝐻𝑅</m:t>
                                    </m:r>
                                  </m:sup>
                                </m:sSup>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ub>
                            </m:sSub>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𝑤</m:t>
                                </m:r>
                              </m:sub>
                            </m:sSub>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en-IL" sz="1800" i="1">
                                    <a:solidFill>
                                      <a:schemeClr val="tx1"/>
                                    </a:solidFill>
                                    <a:latin typeface="Cambria Math" panose="02040503050406030204" pitchFamily="18" charset="0"/>
                                  </a:rPr>
                                </m:ctrlPr>
                              </m:sSupPr>
                              <m:e>
                                <m:r>
                                  <a:rPr lang="en-IL" sz="1800" i="1">
                                    <a:solidFill>
                                      <a:schemeClr val="tx1"/>
                                    </a:solidFill>
                                    <a:latin typeface="Cambria Math" panose="02040503050406030204" pitchFamily="18" charset="0"/>
                                  </a:rPr>
                                  <m:t>𝐼</m:t>
                                </m:r>
                              </m:e>
                              <m:sup>
                                <m:r>
                                  <a:rPr lang="en-IL" sz="1800" i="1">
                                    <a:solidFill>
                                      <a:schemeClr val="tx1"/>
                                    </a:solidFill>
                                    <a:latin typeface="Cambria Math" panose="02040503050406030204" pitchFamily="18" charset="0"/>
                                  </a:rPr>
                                  <m:t>𝐻𝑅</m:t>
                                </m:r>
                              </m:sup>
                            </m:sSup>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𝐸</m:t>
                                </m:r>
                              </m:e>
                              <m:sub>
                                <m:sSup>
                                  <m:sSupPr>
                                    <m:ctrlPr>
                                      <a:rPr lang="en-IL" sz="1800" i="1">
                                        <a:solidFill>
                                          <a:schemeClr val="tx1"/>
                                        </a:solidFill>
                                        <a:latin typeface="Cambria Math" panose="02040503050406030204" pitchFamily="18" charset="0"/>
                                      </a:rPr>
                                    </m:ctrlPr>
                                  </m:sSupPr>
                                  <m:e>
                                    <m:r>
                                      <a:rPr lang="en-IL" sz="1800" i="1">
                                        <a:solidFill>
                                          <a:schemeClr val="tx1"/>
                                        </a:solidFill>
                                        <a:latin typeface="Cambria Math" panose="02040503050406030204" pitchFamily="18" charset="0"/>
                                      </a:rPr>
                                      <m:t>𝐼</m:t>
                                    </m:r>
                                  </m:e>
                                  <m:sup>
                                    <m:r>
                                      <a:rPr lang="en-US" sz="1800" b="0" i="1" smtClean="0">
                                        <a:solidFill>
                                          <a:schemeClr val="tx1"/>
                                        </a:solidFill>
                                        <a:latin typeface="Cambria Math" panose="02040503050406030204" pitchFamily="18" charset="0"/>
                                      </a:rPr>
                                      <m:t>𝐿</m:t>
                                    </m:r>
                                    <m:r>
                                      <a:rPr lang="en-IL" sz="1800" i="1">
                                        <a:solidFill>
                                          <a:schemeClr val="tx1"/>
                                        </a:solidFill>
                                        <a:latin typeface="Cambria Math" panose="02040503050406030204" pitchFamily="18" charset="0"/>
                                      </a:rPr>
                                      <m:t>𝑅</m:t>
                                    </m:r>
                                  </m:sup>
                                </m:sSup>
                              </m:sub>
                            </m:sSub>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𝑤</m:t>
                                </m:r>
                              </m:sub>
                            </m:sSub>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G</m:t>
                            </m:r>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en-IL" sz="1800" i="1">
                                    <a:solidFill>
                                      <a:schemeClr val="tx1"/>
                                    </a:solidFill>
                                    <a:latin typeface="Cambria Math" panose="02040503050406030204" pitchFamily="18" charset="0"/>
                                  </a:rPr>
                                </m:ctrlPr>
                              </m:sSupPr>
                              <m:e>
                                <m:r>
                                  <a:rPr lang="en-IL" sz="1800" i="1">
                                    <a:solidFill>
                                      <a:schemeClr val="tx1"/>
                                    </a:solidFill>
                                    <a:latin typeface="Cambria Math" panose="02040503050406030204" pitchFamily="18" charset="0"/>
                                  </a:rPr>
                                  <m:t>𝐼</m:t>
                                </m:r>
                              </m:e>
                              <m:sup>
                                <m:r>
                                  <a:rPr lang="en-US" sz="1800" b="0" i="1" smtClean="0">
                                    <a:solidFill>
                                      <a:schemeClr val="tx1"/>
                                    </a:solidFill>
                                    <a:latin typeface="Cambria Math" panose="02040503050406030204" pitchFamily="18" charset="0"/>
                                  </a:rPr>
                                  <m:t>𝐿</m:t>
                                </m:r>
                                <m:r>
                                  <a:rPr lang="en-IL" sz="1800" i="1">
                                    <a:solidFill>
                                      <a:schemeClr val="tx1"/>
                                    </a:solidFill>
                                    <a:latin typeface="Cambria Math" panose="02040503050406030204" pitchFamily="18" charset="0"/>
                                  </a:rPr>
                                  <m:t>𝑅</m:t>
                                </m:r>
                              </m:sup>
                            </m:sSup>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e>
                        </m:groupChr>
                      </m:e>
                      <m:lim>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𝑜𝑟𝑖𝑔𝑖𝑛𝑎𝑙</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𝑐𝑟𝑖𝑡𝑖𝑐</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𝑙𝑜𝑠𝑠</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lim>
                    </m:limLow>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limLow>
                      <m:limLow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limLowPr>
                      <m:e>
                        <m:groupChr>
                          <m:groupChrPr>
                            <m:chr m:val="⏟"/>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groupChrPr>
                          <m:e>
                            <m:r>
                              <m:rPr>
                                <m:nor/>
                              </m:rPr>
                              <a:rPr lang="el-GR" sz="1800" dirty="0">
                                <a:solidFill>
                                  <a:schemeClr val="tx1"/>
                                </a:solidFill>
                                <a:ea typeface="Calibri" panose="020F0502020204030204" pitchFamily="34" charset="0"/>
                                <a:cs typeface="Arial" panose="020B0604020202020204" pitchFamily="34" charset="0"/>
                              </a:rPr>
                              <m:t>δ</m:t>
                            </m:r>
                            <m:sSub>
                              <m:sSub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𝐸</m:t>
                                </m:r>
                              </m:e>
                              <m:sub>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acc>
                                  <m:accPr>
                                    <m:chr m:val="̂"/>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𝑥</m:t>
                                    </m:r>
                                  </m:e>
                                </m:acc>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𝑃</m:t>
                                    </m:r>
                                  </m:e>
                                  <m:sub>
                                    <m:acc>
                                      <m:accPr>
                                        <m:chr m:val="̂"/>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𝑥</m:t>
                                        </m:r>
                                      </m:e>
                                    </m:acc>
                                  </m:sub>
                                </m:sSub>
                                <m: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ub>
                            </m:sSub>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p>
                              <m:sSupPr>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sSupPr>
                              <m:e>
                                <m:d>
                                  <m:dPr>
                                    <m:ctrlP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d>
                                      <m:dPr>
                                        <m:begChr m:val="|"/>
                                        <m:endChr m:val="|"/>
                                        <m:ctrlP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d>
                                          <m:dPr>
                                            <m:begChr m:val="|"/>
                                            <m:endChr m:val="|"/>
                                            <m:ctrlP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dPr>
                                          <m:e>
                                            <m:r>
                                              <m:rPr>
                                                <m:sty m:val="p"/>
                                              </m:rPr>
                                              <a:rPr lang="en-US" sz="180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acc>
                                              <m:accPr>
                                                <m:chr m:val="̂"/>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𝑥</m:t>
                                                </m:r>
                                              </m:e>
                                            </m:acc>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IL"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𝑓</m:t>
                                                </m:r>
                                              </m:e>
                                              <m:sub>
                                                <m: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𝑤</m:t>
                                                </m:r>
                                              </m:sub>
                                            </m:sSub>
                                            <m:d>
                                              <m:dPr>
                                                <m:ctrlPr>
                                                  <a:rPr lang="en-US" sz="18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dPr>
                                              <m:e>
                                                <m:acc>
                                                  <m:accPr>
                                                    <m:chr m:val="̂"/>
                                                    <m:ctrlPr>
                                                      <a:rPr lang="en-IL"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ctrlPr>
                                                  </m:accPr>
                                                  <m:e>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𝑥</m:t>
                                                    </m:r>
                                                  </m:e>
                                                </m:acc>
                                              </m:e>
                                            </m:d>
                                          </m:e>
                                        </m:d>
                                      </m:e>
                                    </m:d>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1</m:t>
                                    </m:r>
                                  </m:e>
                                </m:d>
                              </m:e>
                              <m:sup>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2</m:t>
                                </m:r>
                              </m:sup>
                            </m:sSup>
                          </m:e>
                        </m:groupChr>
                      </m:e>
                      <m:lim>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𝑔𝑟𝑎𝑑𝑖𝑒𝑛𝑡</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𝑝𝑒𝑛𝑎𝑙𝑡𝑦</m:t>
                        </m:r>
                      </m:lim>
                    </m:limLow>
                    <m:r>
                      <a:rPr lang="en-US" sz="18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he-IL" sz="1800" b="0" i="1" smtClean="0">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IL" sz="1800" i="1">
                            <a:solidFill>
                              <a:srgbClr val="7030A0"/>
                            </a:solidFill>
                            <a:latin typeface="Cambria Math" panose="02040503050406030204" pitchFamily="18" charset="0"/>
                          </a:rPr>
                        </m:ctrlPr>
                      </m:sSubPr>
                      <m:e>
                        <m:r>
                          <m:rPr>
                            <m:sty m:val="p"/>
                          </m:rPr>
                          <a:rPr lang="en-US" sz="1800">
                            <a:solidFill>
                              <a:srgbClr val="7030A0"/>
                            </a:solidFill>
                            <a:latin typeface="Cambria Math" panose="02040503050406030204" pitchFamily="18" charset="0"/>
                          </a:rPr>
                          <m:t>λ</m:t>
                        </m:r>
                        <m:r>
                          <a:rPr lang="en-IL" sz="1800" i="1">
                            <a:solidFill>
                              <a:srgbClr val="7030A0"/>
                            </a:solidFill>
                            <a:latin typeface="Cambria Math" panose="02040503050406030204" pitchFamily="18" charset="0"/>
                          </a:rPr>
                          <m:t>𝐿</m:t>
                        </m:r>
                      </m:e>
                      <m:sub>
                        <m:r>
                          <a:rPr lang="en-IL" sz="1800" i="1">
                            <a:solidFill>
                              <a:srgbClr val="7030A0"/>
                            </a:solidFill>
                            <a:latin typeface="Cambria Math" panose="02040503050406030204" pitchFamily="18" charset="0"/>
                          </a:rPr>
                          <m:t>𝑐𝑜𝑛𝑡𝑒𝑛𝑡</m:t>
                        </m:r>
                      </m:sub>
                    </m:sSub>
                    <m:d>
                      <m:dPr>
                        <m:sepChr m:val=","/>
                        <m:ctrlPr>
                          <a:rPr lang="en-IL" sz="1800" i="1">
                            <a:solidFill>
                              <a:srgbClr val="7030A0"/>
                            </a:solidFill>
                            <a:latin typeface="Cambria Math" panose="02040503050406030204" pitchFamily="18" charset="0"/>
                          </a:rPr>
                        </m:ctrlPr>
                      </m:dPr>
                      <m:e>
                        <m:sSup>
                          <m:sSupPr>
                            <m:ctrlPr>
                              <a:rPr lang="en-IL" sz="1800" i="1">
                                <a:solidFill>
                                  <a:srgbClr val="7030A0"/>
                                </a:solidFill>
                                <a:latin typeface="Cambria Math" panose="02040503050406030204" pitchFamily="18" charset="0"/>
                              </a:rPr>
                            </m:ctrlPr>
                          </m:sSupPr>
                          <m:e>
                            <m:r>
                              <a:rPr lang="en-IL" sz="1800" i="1">
                                <a:solidFill>
                                  <a:srgbClr val="7030A0"/>
                                </a:solidFill>
                                <a:latin typeface="Cambria Math" panose="02040503050406030204" pitchFamily="18" charset="0"/>
                              </a:rPr>
                              <m:t>𝐼</m:t>
                            </m:r>
                          </m:e>
                          <m:sup>
                            <m:r>
                              <a:rPr lang="en-IL" sz="1800" i="1">
                                <a:solidFill>
                                  <a:srgbClr val="7030A0"/>
                                </a:solidFill>
                                <a:latin typeface="Cambria Math" panose="02040503050406030204" pitchFamily="18" charset="0"/>
                              </a:rPr>
                              <m:t>𝐻𝑅</m:t>
                            </m:r>
                          </m:sup>
                        </m:sSup>
                      </m:e>
                      <m:e>
                        <m:sSup>
                          <m:sSupPr>
                            <m:ctrlPr>
                              <a:rPr lang="en-IL" sz="1800" i="1">
                                <a:solidFill>
                                  <a:srgbClr val="7030A0"/>
                                </a:solidFill>
                                <a:latin typeface="Cambria Math" panose="02040503050406030204" pitchFamily="18" charset="0"/>
                              </a:rPr>
                            </m:ctrlPr>
                          </m:sSupPr>
                          <m:e>
                            <m:r>
                              <a:rPr lang="en-IL" sz="1800" i="1">
                                <a:solidFill>
                                  <a:srgbClr val="7030A0"/>
                                </a:solidFill>
                                <a:latin typeface="Cambria Math" panose="02040503050406030204" pitchFamily="18" charset="0"/>
                              </a:rPr>
                              <m:t>𝐼</m:t>
                            </m:r>
                          </m:e>
                          <m:sup>
                            <m:r>
                              <a:rPr lang="en-IL" sz="1800" i="1">
                                <a:solidFill>
                                  <a:srgbClr val="7030A0"/>
                                </a:solidFill>
                                <a:latin typeface="Cambria Math" panose="02040503050406030204" pitchFamily="18" charset="0"/>
                              </a:rPr>
                              <m:t>𝐿𝑅</m:t>
                            </m:r>
                          </m:sup>
                        </m:sSup>
                      </m:e>
                      <m:e>
                        <m:r>
                          <a:rPr lang="en-IL" sz="1800" i="1">
                            <a:solidFill>
                              <a:srgbClr val="7030A0"/>
                            </a:solidFill>
                            <a:latin typeface="Cambria Math" panose="02040503050406030204" pitchFamily="18" charset="0"/>
                          </a:rPr>
                          <m:t>𝐺</m:t>
                        </m:r>
                      </m:e>
                    </m:d>
                  </m:oMath>
                </a14:m>
                <a:endParaRPr lang="he-IL" sz="1800" dirty="0">
                  <a:solidFill>
                    <a:schemeClr val="tx1"/>
                  </a:solidFill>
                  <a:ea typeface="Calibri" panose="020F0502020204030204" pitchFamily="34" charset="0"/>
                  <a:cs typeface="Arial" panose="020B0604020202020204" pitchFamily="34" charset="0"/>
                </a:endParaRPr>
              </a:p>
              <a:p>
                <a:pPr algn="r" rtl="1"/>
                <a:r>
                  <a:rPr lang="he-IL" dirty="0">
                    <a:solidFill>
                      <a:schemeClr val="tx1"/>
                    </a:solidFill>
                  </a:rPr>
                  <a:t>תנאי הרגולציה מתקבל מחישוב נורמת הגרדיאנטים של תמונות אינטרפולציה הנוצרות משילוב בין תמונות מסט הדוגמאות ותמונות הנוצרות על ידי הגנרטור.</a:t>
                </a:r>
              </a:p>
              <a:p>
                <a:pPr marL="0" indent="0" algn="r" rtl="1">
                  <a:buNone/>
                </a:pPr>
                <a14:m>
                  <m:oMathPara xmlns:m="http://schemas.openxmlformats.org/officeDocument/2006/math">
                    <m:oMathParaPr>
                      <m:jc m:val="centerGroup"/>
                    </m:oMathParaPr>
                    <m:oMath xmlns:m="http://schemas.openxmlformats.org/officeDocument/2006/math">
                      <m:acc>
                        <m:accPr>
                          <m:chr m:val="̂"/>
                          <m:ctrlPr>
                            <a:rPr lang="en-IL" i="1">
                              <a:solidFill>
                                <a:schemeClr val="tx1"/>
                              </a:solidFill>
                              <a:latin typeface="Cambria Math" panose="02040503050406030204" pitchFamily="18" charset="0"/>
                            </a:rPr>
                          </m:ctrlPr>
                        </m:accPr>
                        <m:e>
                          <m:sSup>
                            <m:sSupPr>
                              <m:ctrlPr>
                                <a:rPr lang="en-IL" i="1">
                                  <a:solidFill>
                                    <a:schemeClr val="tx1"/>
                                  </a:solidFill>
                                  <a:latin typeface="Cambria Math" panose="02040503050406030204" pitchFamily="18" charset="0"/>
                                </a:rPr>
                              </m:ctrlPr>
                            </m:sSupPr>
                            <m:e>
                              <m:r>
                                <a:rPr lang="he-IL"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𝑖</m:t>
                              </m:r>
                            </m:sup>
                          </m:sSup>
                        </m:e>
                      </m:acc>
                      <m:r>
                        <a:rPr lang="en-US" i="1">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 </m:t>
                      </m:r>
                      <m:sSup>
                        <m:sSupPr>
                          <m:ctrlPr>
                            <a:rPr lang="en-IL"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𝜖</m:t>
                          </m:r>
                        </m:e>
                        <m:sup>
                          <m:r>
                            <a:rPr lang="en-US" i="1">
                              <a:solidFill>
                                <a:schemeClr val="tx1"/>
                              </a:solidFill>
                              <a:latin typeface="Cambria Math" panose="02040503050406030204" pitchFamily="18" charset="0"/>
                            </a:rPr>
                            <m:t>𝑖</m:t>
                          </m:r>
                        </m:sup>
                      </m:sSup>
                      <m:sSup>
                        <m:sSupPr>
                          <m:ctrlPr>
                            <a:rPr lang="en-IL" i="1">
                              <a:solidFill>
                                <a:schemeClr val="tx1"/>
                              </a:solidFill>
                              <a:latin typeface="Cambria Math" panose="02040503050406030204" pitchFamily="18" charset="0"/>
                            </a:rPr>
                          </m:ctrlPr>
                        </m:sSupPr>
                        <m:e>
                          <m:r>
                            <a:rPr lang="en-IL" i="1">
                              <a:solidFill>
                                <a:schemeClr val="tx1"/>
                              </a:solidFill>
                              <a:latin typeface="Cambria Math" panose="02040503050406030204" pitchFamily="18" charset="0"/>
                            </a:rPr>
                            <m:t>𝐼</m:t>
                          </m:r>
                        </m:e>
                        <m:sup>
                          <m:r>
                            <a:rPr lang="en-IL" i="1">
                              <a:solidFill>
                                <a:schemeClr val="tx1"/>
                              </a:solidFill>
                              <a:latin typeface="Cambria Math" panose="02040503050406030204" pitchFamily="18" charset="0"/>
                            </a:rPr>
                            <m:t>𝐻𝑅</m:t>
                          </m:r>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rPr>
                        <m:t>−</m:t>
                      </m:r>
                      <m:sSup>
                        <m:sSupPr>
                          <m:ctrlPr>
                            <a:rPr lang="en-IL"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𝜖</m:t>
                          </m:r>
                        </m:e>
                        <m:sup>
                          <m:r>
                            <a:rPr lang="en-US" i="1">
                              <a:solidFill>
                                <a:schemeClr val="tx1"/>
                              </a:solidFill>
                              <a:latin typeface="Cambria Math" panose="02040503050406030204" pitchFamily="18" charset="0"/>
                            </a:rPr>
                            <m:t>𝑖</m:t>
                          </m:r>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𝐺</m:t>
                      </m:r>
                      <m:r>
                        <a:rPr lang="en-US" i="1">
                          <a:solidFill>
                            <a:schemeClr val="tx1"/>
                          </a:solidFill>
                          <a:latin typeface="Cambria Math" panose="02040503050406030204" pitchFamily="18" charset="0"/>
                        </a:rPr>
                        <m:t>(</m:t>
                      </m:r>
                      <m:sSup>
                        <m:sSupPr>
                          <m:ctrlPr>
                            <a:rPr lang="en-IL" i="1">
                              <a:solidFill>
                                <a:schemeClr val="tx1"/>
                              </a:solidFill>
                              <a:latin typeface="Cambria Math" panose="02040503050406030204" pitchFamily="18" charset="0"/>
                            </a:rPr>
                          </m:ctrlPr>
                        </m:sSupPr>
                        <m:e>
                          <m:sSup>
                            <m:sSupPr>
                              <m:ctrlPr>
                                <a:rPr lang="en-IL" i="1">
                                  <a:solidFill>
                                    <a:schemeClr val="tx1"/>
                                  </a:solidFill>
                                  <a:latin typeface="Cambria Math" panose="02040503050406030204" pitchFamily="18" charset="0"/>
                                </a:rPr>
                              </m:ctrlPr>
                            </m:sSupPr>
                            <m:e>
                              <m:r>
                                <a:rPr lang="en-IL" i="1">
                                  <a:solidFill>
                                    <a:schemeClr val="tx1"/>
                                  </a:solidFill>
                                  <a:latin typeface="Cambria Math" panose="02040503050406030204" pitchFamily="18" charset="0"/>
                                </a:rPr>
                                <m:t>𝐼</m:t>
                              </m:r>
                            </m:e>
                            <m:sup>
                              <m:r>
                                <a:rPr lang="en-IL" i="1">
                                  <a:solidFill>
                                    <a:schemeClr val="tx1"/>
                                  </a:solidFill>
                                  <a:latin typeface="Cambria Math" panose="02040503050406030204" pitchFamily="18" charset="0"/>
                                </a:rPr>
                                <m:t>𝐿𝑅</m:t>
                              </m:r>
                            </m:sup>
                          </m:sSup>
                        </m:e>
                        <m:sup>
                          <m:r>
                            <a:rPr lang="en-US" i="1">
                              <a:solidFill>
                                <a:schemeClr val="tx1"/>
                              </a:solidFill>
                              <a:latin typeface="Cambria Math" panose="02040503050406030204" pitchFamily="18" charset="0"/>
                            </a:rPr>
                            <m:t>𝑖</m:t>
                          </m:r>
                        </m:sup>
                      </m:sSup>
                      <m:r>
                        <a:rPr lang="en-US" i="1">
                          <a:solidFill>
                            <a:schemeClr val="tx1"/>
                          </a:solidFill>
                          <a:latin typeface="Cambria Math" panose="02040503050406030204" pitchFamily="18" charset="0"/>
                        </a:rPr>
                        <m:t>))</m:t>
                      </m:r>
                    </m:oMath>
                  </m:oMathPara>
                </a14:m>
                <a:endParaRPr lang="en-US" sz="1800" dirty="0">
                  <a:solidFill>
                    <a:schemeClr val="tx1"/>
                  </a:solidFill>
                  <a:effectLst/>
                  <a:ea typeface="Calibri" panose="020F0502020204030204" pitchFamily="34" charset="0"/>
                  <a:cs typeface="Arial" panose="020B0604020202020204" pitchFamily="34" charset="0"/>
                </a:endParaRPr>
              </a:p>
              <a:p>
                <a:pPr algn="r" rtl="1"/>
                <a:endParaRPr lang="he-IL" sz="1800" dirty="0">
                  <a:solidFill>
                    <a:schemeClr val="tx1"/>
                  </a:solidFill>
                  <a:effectLst/>
                  <a:ea typeface="Calibri" panose="020F0502020204030204" pitchFamily="34" charset="0"/>
                  <a:cs typeface="Arial" panose="020B0604020202020204" pitchFamily="34" charset="0"/>
                </a:endParaRPr>
              </a:p>
              <a:p>
                <a:pPr algn="r" rtl="1"/>
                <a:endParaRPr lang="he-IL" dirty="0">
                  <a:solidFill>
                    <a:schemeClr val="tx1"/>
                  </a:solidFill>
                </a:endParaRPr>
              </a:p>
            </p:txBody>
          </p:sp>
        </mc:Choice>
        <mc:Fallback xmlns="">
          <p:sp>
            <p:nvSpPr>
              <p:cNvPr id="8" name="Content Placeholder 2">
                <a:extLst>
                  <a:ext uri="{FF2B5EF4-FFF2-40B4-BE49-F238E27FC236}">
                    <a16:creationId xmlns:a16="http://schemas.microsoft.com/office/drawing/2014/main" id="{E576078F-5D9B-8561-9627-2A103772669B}"/>
                  </a:ext>
                </a:extLst>
              </p:cNvPr>
              <p:cNvSpPr txBox="1">
                <a:spLocks noRot="1" noChangeAspect="1" noMove="1" noResize="1" noEditPoints="1" noAdjustHandles="1" noChangeArrowheads="1" noChangeShapeType="1" noTextEdit="1"/>
              </p:cNvSpPr>
              <p:nvPr/>
            </p:nvSpPr>
            <p:spPr>
              <a:xfrm>
                <a:off x="933499" y="1805945"/>
                <a:ext cx="10325000" cy="3564436"/>
              </a:xfrm>
              <a:prstGeom prst="rect">
                <a:avLst/>
              </a:prstGeom>
              <a:blipFill>
                <a:blip r:embed="rId3"/>
                <a:stretch>
                  <a:fillRect t="-1368" r="-177"/>
                </a:stretch>
              </a:blipFill>
            </p:spPr>
            <p:txBody>
              <a:bodyPr/>
              <a:lstStyle/>
              <a:p>
                <a:r>
                  <a:rPr lang="en-IL">
                    <a:noFill/>
                  </a:rPr>
                  <a:t> </a:t>
                </a:r>
              </a:p>
            </p:txBody>
          </p:sp>
        </mc:Fallback>
      </mc:AlternateContent>
      <p:sp>
        <p:nvSpPr>
          <p:cNvPr id="3" name="Rectangle 1">
            <a:extLst>
              <a:ext uri="{FF2B5EF4-FFF2-40B4-BE49-F238E27FC236}">
                <a16:creationId xmlns:a16="http://schemas.microsoft.com/office/drawing/2014/main" id="{5E50C4AF-D9DB-166E-8F55-7F280843CB08}"/>
              </a:ext>
            </a:extLst>
          </p:cNvPr>
          <p:cNvSpPr>
            <a:spLocks noChangeArrowheads="1"/>
          </p:cNvSpPr>
          <p:nvPr/>
        </p:nvSpPr>
        <p:spPr bwMode="auto">
          <a:xfrm>
            <a:off x="6003634"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1" eaLnBrk="0" fontAlgn="base" latinLnBrk="0" hangingPunct="0">
              <a:lnSpc>
                <a:spcPct val="100000"/>
              </a:lnSpc>
              <a:spcBef>
                <a:spcPct val="0"/>
              </a:spcBef>
              <a:spcAft>
                <a:spcPct val="0"/>
              </a:spcAft>
              <a:buClrTx/>
              <a:buSzTx/>
              <a:buFontTx/>
              <a:buNone/>
              <a:tabLst/>
            </a:pPr>
            <a:endPar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5853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FEB8-C94E-7976-A69C-283034B5A2E2}"/>
              </a:ext>
            </a:extLst>
          </p:cNvPr>
          <p:cNvSpPr>
            <a:spLocks noGrp="1"/>
          </p:cNvSpPr>
          <p:nvPr>
            <p:ph type="title"/>
          </p:nvPr>
        </p:nvSpPr>
        <p:spPr>
          <a:xfrm>
            <a:off x="691079" y="725951"/>
            <a:ext cx="10325000" cy="950449"/>
          </a:xfrm>
        </p:spPr>
        <p:txBody>
          <a:bodyPr/>
          <a:lstStyle/>
          <a:p>
            <a:pPr algn="r"/>
            <a:r>
              <a:rPr lang="he-IL" dirty="0"/>
              <a:t>מטרת העבודה</a:t>
            </a:r>
            <a:endParaRPr lang="en-IL" dirty="0"/>
          </a:p>
        </p:txBody>
      </p:sp>
      <p:sp>
        <p:nvSpPr>
          <p:cNvPr id="3" name="Content Placeholder 2">
            <a:extLst>
              <a:ext uri="{FF2B5EF4-FFF2-40B4-BE49-F238E27FC236}">
                <a16:creationId xmlns:a16="http://schemas.microsoft.com/office/drawing/2014/main" id="{ED6760B7-06D0-5280-40D4-7B3232E10EE2}"/>
              </a:ext>
            </a:extLst>
          </p:cNvPr>
          <p:cNvSpPr>
            <a:spLocks noGrp="1"/>
          </p:cNvSpPr>
          <p:nvPr>
            <p:ph idx="1"/>
          </p:nvPr>
        </p:nvSpPr>
        <p:spPr>
          <a:xfrm>
            <a:off x="691079" y="1778156"/>
            <a:ext cx="10325000" cy="3564436"/>
          </a:xfrm>
        </p:spPr>
        <p:txBody>
          <a:bodyPr/>
          <a:lstStyle/>
          <a:p>
            <a:pPr marL="342900" lvl="0" indent="-342900" algn="r" rtl="1">
              <a:lnSpc>
                <a:spcPct val="115000"/>
              </a:lnSpc>
              <a:spcAft>
                <a:spcPts val="0"/>
              </a:spcAft>
              <a:buFont typeface="Symbol" panose="05050102010706020507" pitchFamily="18" charset="2"/>
              <a:buChar char=""/>
            </a:pPr>
            <a:r>
              <a:rPr lang="he-IL" sz="1800" dirty="0">
                <a:effectLst/>
                <a:latin typeface="Arial" panose="020B0604020202020204" pitchFamily="34" charset="0"/>
                <a:ea typeface="Arial" panose="020B0604020202020204" pitchFamily="34" charset="0"/>
              </a:rPr>
              <a:t>מימוש </a:t>
            </a:r>
            <a:r>
              <a:rPr lang="he-IL" sz="1800" dirty="0">
                <a:latin typeface="Arial" panose="020B0604020202020204" pitchFamily="34" charset="0"/>
                <a:ea typeface="Arial" panose="020B0604020202020204" pitchFamily="34" charset="0"/>
              </a:rPr>
              <a:t>ארכיטקטורות </a:t>
            </a:r>
            <a:r>
              <a:rPr lang="en-US" sz="1800" dirty="0" err="1">
                <a:latin typeface="Arial" panose="020B0604020202020204" pitchFamily="34" charset="0"/>
                <a:ea typeface="Arial" panose="020B0604020202020204" pitchFamily="34" charset="0"/>
              </a:rPr>
              <a:t>SrGan</a:t>
            </a:r>
            <a:r>
              <a:rPr lang="he-IL" sz="1800" dirty="0">
                <a:latin typeface="Arial" panose="020B0604020202020204" pitchFamily="34" charset="0"/>
                <a:ea typeface="Arial" panose="020B0604020202020204" pitchFamily="34" charset="0"/>
              </a:rPr>
              <a:t>, הגדלת רזולוציה עד פי 4 עבור תמונה.</a:t>
            </a:r>
          </a:p>
          <a:p>
            <a:pPr marL="342900" indent="-342900" algn="r" rtl="1">
              <a:lnSpc>
                <a:spcPct val="115000"/>
              </a:lnSpc>
              <a:buFont typeface="Symbol" panose="05050102010706020507" pitchFamily="18" charset="2"/>
              <a:buChar char=""/>
            </a:pPr>
            <a:r>
              <a:rPr lang="he-IL" sz="1800" dirty="0">
                <a:effectLst/>
                <a:latin typeface="Arial" panose="020B0604020202020204" pitchFamily="34" charset="0"/>
                <a:ea typeface="Arial" panose="020B0604020202020204" pitchFamily="34" charset="0"/>
              </a:rPr>
              <a:t>בחינת באופן מעשי את הנושאים אשר תוארו עבודה המסכמת שנעשתה בנושא שיפור איכות תמונה בעזרת רשתות </a:t>
            </a:r>
            <a:r>
              <a:rPr lang="en-US" sz="1800" dirty="0">
                <a:effectLst/>
                <a:latin typeface="Arial" panose="020B0604020202020204" pitchFamily="34" charset="0"/>
                <a:ea typeface="Arial" panose="020B0604020202020204" pitchFamily="34" charset="0"/>
              </a:rPr>
              <a:t>GAN</a:t>
            </a:r>
            <a:r>
              <a:rPr lang="he-IL" sz="1800" dirty="0">
                <a:effectLst/>
                <a:latin typeface="Arial" panose="020B0604020202020204" pitchFamily="34" charset="0"/>
                <a:ea typeface="Arial" panose="020B0604020202020204" pitchFamily="34" charset="0"/>
              </a:rPr>
              <a:t> ("החלק המעשי")</a:t>
            </a:r>
            <a:endParaRPr lang="he-IL" sz="1800" dirty="0">
              <a:latin typeface="Arial" panose="020B0604020202020204" pitchFamily="34" charset="0"/>
              <a:ea typeface="Arial" panose="020B0604020202020204" pitchFamily="34" charset="0"/>
            </a:endParaRPr>
          </a:p>
          <a:p>
            <a:pPr marL="342900" lvl="0" indent="-342900" algn="r" rtl="1">
              <a:lnSpc>
                <a:spcPct val="115000"/>
              </a:lnSpc>
              <a:spcAft>
                <a:spcPts val="0"/>
              </a:spcAft>
              <a:buFont typeface="Symbol" panose="05050102010706020507" pitchFamily="18" charset="2"/>
              <a:buChar char=""/>
            </a:pPr>
            <a:r>
              <a:rPr lang="he-IL" sz="1800" dirty="0">
                <a:latin typeface="Arial" panose="020B0604020202020204" pitchFamily="34" charset="0"/>
                <a:ea typeface="Arial" panose="020B0604020202020204" pitchFamily="34" charset="0"/>
              </a:rPr>
              <a:t>בחינת שיפורים לארכיטקטורה בעזרת שימוש ברעינות אשר הוצגו במאמרים נוספים בנושאי </a:t>
            </a:r>
            <a:r>
              <a:rPr lang="en-US" sz="1800" dirty="0">
                <a:latin typeface="Arial" panose="020B0604020202020204" pitchFamily="34" charset="0"/>
                <a:ea typeface="Arial" panose="020B0604020202020204" pitchFamily="34" charset="0"/>
              </a:rPr>
              <a:t>GAN</a:t>
            </a:r>
            <a:endParaRPr lang="he-IL" sz="1800" dirty="0">
              <a:latin typeface="Arial" panose="020B0604020202020204" pitchFamily="34" charset="0"/>
              <a:ea typeface="Arial" panose="020B0604020202020204" pitchFamily="34" charset="0"/>
            </a:endParaRPr>
          </a:p>
          <a:p>
            <a:pPr marL="342900" lvl="0" indent="-342900" algn="r" rtl="1">
              <a:lnSpc>
                <a:spcPct val="115000"/>
              </a:lnSpc>
              <a:spcAft>
                <a:spcPts val="0"/>
              </a:spcAft>
              <a:buFont typeface="Symbol" panose="05050102010706020507" pitchFamily="18" charset="2"/>
              <a:buChar char=""/>
            </a:pPr>
            <a:r>
              <a:rPr lang="he-IL" sz="1800" dirty="0">
                <a:latin typeface="Arial" panose="020B0604020202020204" pitchFamily="34" charset="0"/>
                <a:ea typeface="Arial" panose="020B0604020202020204" pitchFamily="34" charset="0"/>
              </a:rPr>
              <a:t>הצגת כלים למדידה והשוואה של ארכיטקטורת </a:t>
            </a:r>
            <a:r>
              <a:rPr lang="en-US" sz="1800" dirty="0">
                <a:latin typeface="Arial" panose="020B0604020202020204" pitchFamily="34" charset="0"/>
                <a:ea typeface="Arial" panose="020B0604020202020204" pitchFamily="34" charset="0"/>
              </a:rPr>
              <a:t>GAN</a:t>
            </a:r>
            <a:r>
              <a:rPr lang="he-IL" sz="1800" dirty="0">
                <a:latin typeface="Arial" panose="020B0604020202020204" pitchFamily="34" charset="0"/>
                <a:ea typeface="Arial" panose="020B0604020202020204" pitchFamily="34" charset="0"/>
              </a:rPr>
              <a:t> </a:t>
            </a:r>
          </a:p>
          <a:p>
            <a:pPr marL="342900" lvl="0" indent="-342900" algn="r" rtl="1">
              <a:lnSpc>
                <a:spcPct val="115000"/>
              </a:lnSpc>
              <a:spcAft>
                <a:spcPts val="0"/>
              </a:spcAft>
              <a:buFont typeface="Symbol" panose="05050102010706020507" pitchFamily="18" charset="2"/>
              <a:buChar char=""/>
            </a:pPr>
            <a:endParaRPr lang="he-IL" sz="1800" dirty="0">
              <a:latin typeface="Arial" panose="020B0604020202020204" pitchFamily="34" charset="0"/>
              <a:ea typeface="Arial" panose="020B0604020202020204" pitchFamily="34" charset="0"/>
            </a:endParaRPr>
          </a:p>
          <a:p>
            <a:pPr marL="342900" lvl="0" indent="-342900" algn="r" rtl="1">
              <a:lnSpc>
                <a:spcPct val="115000"/>
              </a:lnSpc>
              <a:spcAft>
                <a:spcPts val="0"/>
              </a:spcAft>
              <a:buFont typeface="Symbol" panose="05050102010706020507" pitchFamily="18" charset="2"/>
              <a:buChar char=""/>
            </a:pPr>
            <a:endParaRPr lang="he-IL" sz="1800" dirty="0">
              <a:latin typeface="Arial" panose="020B0604020202020204" pitchFamily="34" charset="0"/>
              <a:ea typeface="Arial" panose="020B0604020202020204" pitchFamily="34" charset="0"/>
            </a:endParaRPr>
          </a:p>
          <a:p>
            <a:pPr marL="342900" lvl="0" indent="-342900" algn="r" rtl="1">
              <a:lnSpc>
                <a:spcPct val="115000"/>
              </a:lnSpc>
              <a:spcAft>
                <a:spcPts val="0"/>
              </a:spcAft>
              <a:buFont typeface="Symbol" panose="05050102010706020507" pitchFamily="18" charset="2"/>
              <a:buChar char=""/>
            </a:pPr>
            <a:endParaRPr lang="he-IL" sz="1800" dirty="0">
              <a:effectLst/>
              <a:latin typeface="Arial" panose="020B0604020202020204" pitchFamily="34" charset="0"/>
              <a:ea typeface="Arial" panose="020B0604020202020204" pitchFamily="34" charset="0"/>
            </a:endParaRPr>
          </a:p>
          <a:p>
            <a:pPr marL="342900" lvl="0" indent="-342900" algn="r" rtl="1">
              <a:lnSpc>
                <a:spcPct val="115000"/>
              </a:lnSpc>
              <a:spcAft>
                <a:spcPts val="0"/>
              </a:spcAft>
              <a:buFont typeface="Symbol" panose="05050102010706020507" pitchFamily="18" charset="2"/>
              <a:buChar char=""/>
            </a:pPr>
            <a:endParaRPr lang="en-IL" sz="1800" dirty="0">
              <a:effectLst/>
              <a:latin typeface="Arial" panose="020B0604020202020204" pitchFamily="34" charset="0"/>
              <a:ea typeface="Arial" panose="020B0604020202020204" pitchFamily="34" charset="0"/>
            </a:endParaRPr>
          </a:p>
          <a:p>
            <a:pPr algn="r" rtl="1"/>
            <a:endParaRPr lang="he-IL" dirty="0"/>
          </a:p>
          <a:p>
            <a:pPr marL="228600" lvl="1" indent="0" algn="r" rtl="1">
              <a:buNone/>
            </a:pPr>
            <a:endParaRPr lang="he-IL" dirty="0"/>
          </a:p>
        </p:txBody>
      </p:sp>
    </p:spTree>
    <p:extLst>
      <p:ext uri="{BB962C8B-B14F-4D97-AF65-F5344CB8AC3E}">
        <p14:creationId xmlns:p14="http://schemas.microsoft.com/office/powerpoint/2010/main" val="4288264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67E5-F802-31C9-5709-DD51D5CDA6E9}"/>
              </a:ext>
            </a:extLst>
          </p:cNvPr>
          <p:cNvSpPr>
            <a:spLocks noGrp="1"/>
          </p:cNvSpPr>
          <p:nvPr>
            <p:ph type="title"/>
          </p:nvPr>
        </p:nvSpPr>
        <p:spPr>
          <a:xfrm>
            <a:off x="699704" y="229281"/>
            <a:ext cx="10515600" cy="1325563"/>
          </a:xfrm>
        </p:spPr>
        <p:txBody>
          <a:bodyPr/>
          <a:lstStyle/>
          <a:p>
            <a:pPr algn="r" rtl="1"/>
            <a:r>
              <a:rPr lang="he-IL" dirty="0"/>
              <a:t>השוואת ריצות </a:t>
            </a:r>
            <a:r>
              <a:rPr lang="en-US" dirty="0" err="1"/>
              <a:t>WGan</a:t>
            </a:r>
            <a:br>
              <a:rPr lang="en-US" dirty="0"/>
            </a:br>
            <a:r>
              <a:rPr lang="he-IL" sz="2400" dirty="0"/>
              <a:t>עם שימוש ב </a:t>
            </a:r>
            <a:r>
              <a:rPr lang="en-US" sz="2400" dirty="0"/>
              <a:t>batch normalization			</a:t>
            </a:r>
            <a:r>
              <a:rPr lang="he-IL" sz="2400" dirty="0"/>
              <a:t>עם שימוש ב</a:t>
            </a:r>
            <a:r>
              <a:rPr lang="en-US" sz="2400" dirty="0"/>
              <a:t>layer normalization </a:t>
            </a:r>
            <a:endParaRPr lang="en-IL" dirty="0"/>
          </a:p>
        </p:txBody>
      </p:sp>
      <p:pic>
        <p:nvPicPr>
          <p:cNvPr id="5" name="Content Placeholder 4">
            <a:extLst>
              <a:ext uri="{FF2B5EF4-FFF2-40B4-BE49-F238E27FC236}">
                <a16:creationId xmlns:a16="http://schemas.microsoft.com/office/drawing/2014/main" id="{4D2B062E-F3AB-3FA6-3AD2-C28A910F6C49}"/>
              </a:ext>
            </a:extLst>
          </p:cNvPr>
          <p:cNvPicPr>
            <a:picLocks noGrp="1" noChangeAspect="1"/>
          </p:cNvPicPr>
          <p:nvPr>
            <p:ph idx="1"/>
          </p:nvPr>
        </p:nvPicPr>
        <p:blipFill>
          <a:blip r:embed="rId3"/>
          <a:stretch>
            <a:fillRect/>
          </a:stretch>
        </p:blipFill>
        <p:spPr>
          <a:xfrm>
            <a:off x="361950" y="3924461"/>
            <a:ext cx="10515600" cy="2649216"/>
          </a:xfrm>
        </p:spPr>
      </p:pic>
      <p:pic>
        <p:nvPicPr>
          <p:cNvPr id="7" name="Picture 6">
            <a:extLst>
              <a:ext uri="{FF2B5EF4-FFF2-40B4-BE49-F238E27FC236}">
                <a16:creationId xmlns:a16="http://schemas.microsoft.com/office/drawing/2014/main" id="{986D7B1C-E10F-80AC-4752-A5786D935F2D}"/>
              </a:ext>
            </a:extLst>
          </p:cNvPr>
          <p:cNvPicPr>
            <a:picLocks noChangeAspect="1"/>
          </p:cNvPicPr>
          <p:nvPr/>
        </p:nvPicPr>
        <p:blipFill rotWithShape="1">
          <a:blip r:embed="rId4"/>
          <a:srcRect t="4536" r="1261"/>
          <a:stretch/>
        </p:blipFill>
        <p:spPr>
          <a:xfrm>
            <a:off x="161925" y="1431472"/>
            <a:ext cx="5934075" cy="2492989"/>
          </a:xfrm>
          <a:prstGeom prst="rect">
            <a:avLst/>
          </a:prstGeom>
        </p:spPr>
      </p:pic>
      <p:pic>
        <p:nvPicPr>
          <p:cNvPr id="9" name="Picture 8">
            <a:extLst>
              <a:ext uri="{FF2B5EF4-FFF2-40B4-BE49-F238E27FC236}">
                <a16:creationId xmlns:a16="http://schemas.microsoft.com/office/drawing/2014/main" id="{071D039F-33A7-D84C-25A1-0E62CAC9E0CE}"/>
              </a:ext>
            </a:extLst>
          </p:cNvPr>
          <p:cNvPicPr>
            <a:picLocks noChangeAspect="1"/>
          </p:cNvPicPr>
          <p:nvPr/>
        </p:nvPicPr>
        <p:blipFill>
          <a:blip r:embed="rId5"/>
          <a:stretch>
            <a:fillRect/>
          </a:stretch>
        </p:blipFill>
        <p:spPr>
          <a:xfrm>
            <a:off x="6102600" y="1431472"/>
            <a:ext cx="5389696" cy="2492989"/>
          </a:xfrm>
          <a:prstGeom prst="rect">
            <a:avLst/>
          </a:prstGeom>
        </p:spPr>
      </p:pic>
    </p:spTree>
    <p:extLst>
      <p:ext uri="{BB962C8B-B14F-4D97-AF65-F5344CB8AC3E}">
        <p14:creationId xmlns:p14="http://schemas.microsoft.com/office/powerpoint/2010/main" val="4141923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529954-216D-7F9D-0F51-D3922E001E08}"/>
              </a:ext>
            </a:extLst>
          </p:cNvPr>
          <p:cNvPicPr>
            <a:picLocks noChangeAspect="1"/>
          </p:cNvPicPr>
          <p:nvPr/>
        </p:nvPicPr>
        <p:blipFill>
          <a:blip r:embed="rId3"/>
          <a:stretch>
            <a:fillRect/>
          </a:stretch>
        </p:blipFill>
        <p:spPr>
          <a:xfrm>
            <a:off x="410852" y="931427"/>
            <a:ext cx="4026936" cy="3564436"/>
          </a:xfrm>
          <a:prstGeom prst="rect">
            <a:avLst/>
          </a:prstGeom>
        </p:spPr>
      </p:pic>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1534991" y="120430"/>
            <a:ext cx="10325000" cy="810997"/>
          </a:xfrm>
        </p:spPr>
        <p:txBody>
          <a:bodyPr>
            <a:normAutofit/>
          </a:bodyPr>
          <a:lstStyle/>
          <a:p>
            <a:pPr algn="r" rtl="1"/>
            <a:r>
              <a:rPr lang="he-IL" dirty="0"/>
              <a:t>סקרית ארכיטקטורות – </a:t>
            </a:r>
            <a:r>
              <a:rPr lang="en-US" dirty="0"/>
              <a:t>Pix2Pix</a:t>
            </a:r>
            <a:endParaRPr lang="en-IL"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618531CB-C601-C3C8-6616-7849EFDA1C35}"/>
                  </a:ext>
                </a:extLst>
              </p:cNvPr>
              <p:cNvSpPr>
                <a:spLocks noGrp="1"/>
              </p:cNvSpPr>
              <p:nvPr>
                <p:ph idx="1"/>
              </p:nvPr>
            </p:nvSpPr>
            <p:spPr>
              <a:xfrm>
                <a:off x="1188804" y="1416639"/>
                <a:ext cx="10325000" cy="3564436"/>
              </a:xfrm>
            </p:spPr>
            <p:txBody>
              <a:bodyPr>
                <a:normAutofit fontScale="70000" lnSpcReduction="20000"/>
              </a:bodyPr>
              <a:lstStyle/>
              <a:p>
                <a:pPr algn="r" rtl="1"/>
                <a:r>
                  <a:rPr lang="he-IL" dirty="0">
                    <a:latin typeface="Calibri" panose="020F0502020204030204" pitchFamily="34" charset="0"/>
                    <a:cs typeface="Arial" panose="020B0604020202020204" pitchFamily="34" charset="0"/>
                  </a:rPr>
                  <a:t>משתמשים ב </a:t>
                </a:r>
                <a:r>
                  <a:rPr lang="en-US" dirty="0">
                    <a:latin typeface="Calibri" panose="020F0502020204030204" pitchFamily="34" charset="0"/>
                    <a:cs typeface="Arial" panose="020B0604020202020204" pitchFamily="34" charset="0"/>
                  </a:rPr>
                  <a:t>CGAN</a:t>
                </a:r>
                <a:r>
                  <a:rPr lang="he-IL" dirty="0">
                    <a:latin typeface="Calibri" panose="020F0502020204030204" pitchFamily="34" charset="0"/>
                    <a:cs typeface="Arial" panose="020B0604020202020204" pitchFamily="34" charset="0"/>
                  </a:rPr>
                  <a:t> על </a:t>
                </a:r>
                <a:r>
                  <a:rPr lang="he-IL" dirty="0">
                    <a:latin typeface="Calibri" panose="020F0502020204030204" pitchFamily="34" charset="0"/>
                    <a:ea typeface="Calibri" panose="020F0502020204030204" pitchFamily="34" charset="0"/>
                    <a:cs typeface="Arial" panose="020B0604020202020204" pitchFamily="34" charset="0"/>
                  </a:rPr>
                  <a:t>מנת לייצר אובייקטים חדשים על </a:t>
                </a:r>
                <a:br>
                  <a:rPr lang="en-US" dirty="0">
                    <a:latin typeface="Calibri" panose="020F0502020204030204" pitchFamily="34" charset="0"/>
                    <a:ea typeface="Calibri" panose="020F0502020204030204" pitchFamily="34" charset="0"/>
                    <a:cs typeface="Arial" panose="020B0604020202020204" pitchFamily="34" charset="0"/>
                  </a:rPr>
                </a:br>
                <a:r>
                  <a:rPr lang="he-IL" dirty="0">
                    <a:latin typeface="Calibri" panose="020F0502020204030204" pitchFamily="34" charset="0"/>
                    <a:ea typeface="Calibri" panose="020F0502020204030204" pitchFamily="34" charset="0"/>
                    <a:cs typeface="Arial" panose="020B0604020202020204" pitchFamily="34" charset="0"/>
                  </a:rPr>
                  <a:t>בסיס מבנה התמונה המקורי (שהוא ווקטור התנאי) במקרה שלנו אין רעש</a:t>
                </a:r>
              </a:p>
              <a:p>
                <a:pPr marL="0" indent="0" algn="r" rtl="1">
                  <a:buNone/>
                </a:pPr>
                <a:r>
                  <a:rPr lang="he-IL" dirty="0">
                    <a:latin typeface="Calibri" panose="020F0502020204030204" pitchFamily="34" charset="0"/>
                    <a:ea typeface="Calibri" panose="020F0502020204030204" pitchFamily="34" charset="0"/>
                    <a:cs typeface="Arial" panose="020B0604020202020204" pitchFamily="34" charset="0"/>
                  </a:rPr>
                  <a:t>וקטור התנאי שהכנסתי הוא התמונה המקורית</a:t>
                </a:r>
              </a:p>
              <a:p>
                <a:pPr algn="r" rtl="1"/>
                <a14:m>
                  <m:oMath xmlns:m="http://schemas.openxmlformats.org/officeDocument/2006/math">
                    <m:sSub>
                      <m:sSubPr>
                        <m:ctrlPr>
                          <a:rPr lang="en-IL" sz="2000" i="1">
                            <a:latin typeface="Cambria Math" panose="02040503050406030204" pitchFamily="18" charset="0"/>
                          </a:rPr>
                        </m:ctrlPr>
                      </m:sSubPr>
                      <m:e>
                        <m:sSub>
                          <m:sSubPr>
                            <m:ctrlPr>
                              <a:rPr lang="en-IL" sz="2000" i="1">
                                <a:latin typeface="Cambria Math" panose="02040503050406030204" pitchFamily="18" charset="0"/>
                              </a:rPr>
                            </m:ctrlPr>
                          </m:sSubPr>
                          <m:e>
                            <m:r>
                              <m:rPr>
                                <m:sty m:val="p"/>
                              </m:rPr>
                              <a:rPr lang="en-US" sz="2000">
                                <a:latin typeface="Cambria Math" panose="02040503050406030204" pitchFamily="18" charset="0"/>
                                <a:ea typeface="Calibri" panose="020F0502020204030204" pitchFamily="34" charset="0"/>
                                <a:cs typeface="Arial" panose="020B0604020202020204" pitchFamily="34" charset="0"/>
                              </a:rPr>
                              <m:t>L</m:t>
                            </m:r>
                          </m:e>
                          <m:sub>
                            <m:r>
                              <m:rPr>
                                <m:sty m:val="p"/>
                              </m:rPr>
                              <a:rPr lang="en-US" sz="2000">
                                <a:latin typeface="Cambria Math" panose="02040503050406030204" pitchFamily="18" charset="0"/>
                                <a:ea typeface="Calibri" panose="020F0502020204030204" pitchFamily="34" charset="0"/>
                                <a:cs typeface="Arial" panose="020B0604020202020204" pitchFamily="34" charset="0"/>
                              </a:rPr>
                              <m:t>cGan</m:t>
                            </m:r>
                          </m:sub>
                        </m:sSub>
                        <m:r>
                          <a:rPr lang="en-US" sz="2000">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G</m:t>
                        </m:r>
                        <m:r>
                          <a:rPr lang="en-US" sz="2000">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D</m:t>
                        </m:r>
                        <m:r>
                          <a:rPr lang="en-US" sz="2000">
                            <a:latin typeface="Cambria Math" panose="02040503050406030204" pitchFamily="18" charset="0"/>
                            <a:ea typeface="Calibri" panose="020F0502020204030204" pitchFamily="34" charset="0"/>
                            <a:cs typeface="Arial" panose="020B0604020202020204" pitchFamily="34" charset="0"/>
                          </a:rPr>
                          <m:t>) = </m:t>
                        </m:r>
                        <m:r>
                          <m:rPr>
                            <m:sty m:val="p"/>
                          </m:rPr>
                          <a:rPr lang="en-US" sz="2000">
                            <a:latin typeface="Cambria Math" panose="02040503050406030204" pitchFamily="18" charset="0"/>
                            <a:ea typeface="Calibri" panose="020F0502020204030204" pitchFamily="34" charset="0"/>
                            <a:cs typeface="Arial" panose="020B0604020202020204" pitchFamily="34" charset="0"/>
                          </a:rPr>
                          <m:t>E</m:t>
                        </m:r>
                      </m:e>
                      <m:sub>
                        <m:r>
                          <a:rPr lang="en-US" sz="2000" i="1">
                            <a:latin typeface="Cambria Math" panose="02040503050406030204" pitchFamily="18" charset="0"/>
                            <a:ea typeface="Calibri" panose="020F0502020204030204" pitchFamily="34" charset="0"/>
                            <a:cs typeface="Arial" panose="020B0604020202020204" pitchFamily="34" charset="0"/>
                          </a:rPr>
                          <m:t>𝑥</m:t>
                        </m:r>
                        <m:r>
                          <a:rPr lang="en-US" sz="2000" i="1">
                            <a:latin typeface="Cambria Math" panose="02040503050406030204" pitchFamily="18" charset="0"/>
                            <a:ea typeface="Calibri" panose="020F0502020204030204" pitchFamily="34" charset="0"/>
                            <a:cs typeface="Arial" panose="020B0604020202020204" pitchFamily="34" charset="0"/>
                          </a:rPr>
                          <m:t>,</m:t>
                        </m:r>
                        <m:r>
                          <a:rPr lang="en-US" sz="2000" i="1">
                            <a:latin typeface="Cambria Math" panose="02040503050406030204" pitchFamily="18" charset="0"/>
                            <a:ea typeface="Calibri" panose="020F0502020204030204" pitchFamily="34" charset="0"/>
                            <a:cs typeface="Arial" panose="020B0604020202020204" pitchFamily="34" charset="0"/>
                          </a:rPr>
                          <m:t>𝑦</m:t>
                        </m:r>
                        <m:r>
                          <a:rPr lang="en-US" sz="2000">
                            <a:latin typeface="Cambria Math" panose="02040503050406030204" pitchFamily="18" charset="0"/>
                            <a:ea typeface="Calibri" panose="020F0502020204030204" pitchFamily="34" charset="0"/>
                            <a:cs typeface="Arial" panose="020B0604020202020204" pitchFamily="34" charset="0"/>
                          </a:rPr>
                          <m:t>~</m:t>
                        </m:r>
                        <m:sSub>
                          <m:sSubPr>
                            <m:ctrlPr>
                              <a:rPr lang="en-IL" sz="2000" i="1">
                                <a:latin typeface="Cambria Math" panose="02040503050406030204" pitchFamily="18" charset="0"/>
                              </a:rPr>
                            </m:ctrlPr>
                          </m:sSubPr>
                          <m:e>
                            <m:r>
                              <a:rPr lang="en-US" sz="2000">
                                <a:latin typeface="Cambria Math" panose="02040503050406030204" pitchFamily="18" charset="0"/>
                                <a:ea typeface="Calibri" panose="020F0502020204030204" pitchFamily="34" charset="0"/>
                                <a:cs typeface="Arial" panose="020B0604020202020204" pitchFamily="34" charset="0"/>
                              </a:rPr>
                              <m:t> </m:t>
                            </m:r>
                            <m:r>
                              <m:rPr>
                                <m:sty m:val="p"/>
                              </m:rPr>
                              <a:rPr lang="en-US" sz="2000">
                                <a:latin typeface="Cambria Math" panose="02040503050406030204" pitchFamily="18" charset="0"/>
                                <a:ea typeface="Calibri" panose="020F0502020204030204" pitchFamily="34" charset="0"/>
                                <a:cs typeface="Arial" panose="020B0604020202020204" pitchFamily="34" charset="0"/>
                              </a:rPr>
                              <m:t>P</m:t>
                            </m:r>
                          </m:e>
                          <m:sub>
                            <m:r>
                              <m:rPr>
                                <m:sty m:val="p"/>
                              </m:rPr>
                              <a:rPr lang="en-US" sz="2000">
                                <a:latin typeface="Cambria Math" panose="02040503050406030204" pitchFamily="18" charset="0"/>
                                <a:ea typeface="Calibri" panose="020F0502020204030204" pitchFamily="34" charset="0"/>
                                <a:cs typeface="Arial" panose="020B0604020202020204" pitchFamily="34" charset="0"/>
                              </a:rPr>
                              <m:t>data</m:t>
                            </m:r>
                          </m:sub>
                        </m:sSub>
                        <m:d>
                          <m:dPr>
                            <m:ctrlPr>
                              <a:rPr lang="en-IL" sz="2000" i="1">
                                <a:latin typeface="Cambria Math" panose="02040503050406030204" pitchFamily="18" charset="0"/>
                              </a:rPr>
                            </m:ctrlPr>
                          </m:dPr>
                          <m:e>
                            <m:r>
                              <a:rPr lang="en-US" sz="2000" i="1">
                                <a:latin typeface="Cambria Math" panose="02040503050406030204" pitchFamily="18" charset="0"/>
                                <a:ea typeface="Calibri" panose="020F0502020204030204" pitchFamily="34" charset="0"/>
                                <a:cs typeface="Arial" panose="020B0604020202020204" pitchFamily="34" charset="0"/>
                              </a:rPr>
                              <m:t>𝑥</m:t>
                            </m:r>
                            <m:r>
                              <a:rPr lang="en-US" sz="2000" i="1">
                                <a:latin typeface="Cambria Math" panose="02040503050406030204" pitchFamily="18" charset="0"/>
                                <a:ea typeface="Calibri" panose="020F0502020204030204" pitchFamily="34" charset="0"/>
                                <a:cs typeface="Arial" panose="020B0604020202020204" pitchFamily="34" charset="0"/>
                              </a:rPr>
                              <m:t>,</m:t>
                            </m:r>
                            <m:r>
                              <a:rPr lang="en-US" sz="2000" i="1">
                                <a:latin typeface="Cambria Math" panose="02040503050406030204" pitchFamily="18" charset="0"/>
                                <a:ea typeface="Calibri" panose="020F0502020204030204" pitchFamily="34" charset="0"/>
                                <a:cs typeface="Arial" panose="020B0604020202020204" pitchFamily="34" charset="0"/>
                              </a:rPr>
                              <m:t>𝑦</m:t>
                            </m:r>
                          </m:e>
                        </m:d>
                      </m:sub>
                    </m:sSub>
                    <m:r>
                      <a:rPr lang="en-US" sz="2000">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log</m:t>
                    </m:r>
                    <m:r>
                      <a:rPr lang="en-US" sz="2000">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D</m:t>
                    </m:r>
                    <m:r>
                      <a:rPr lang="en-US" sz="2000">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x</m:t>
                    </m:r>
                    <m:r>
                      <a:rPr lang="en-US" sz="2000">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y</m:t>
                    </m:r>
                    <m:r>
                      <a:rPr lang="en-US" sz="2000">
                        <a:latin typeface="Cambria Math" panose="02040503050406030204" pitchFamily="18" charset="0"/>
                        <a:ea typeface="Calibri" panose="020F0502020204030204" pitchFamily="34" charset="0"/>
                        <a:cs typeface="Arial" panose="020B0604020202020204" pitchFamily="34" charset="0"/>
                      </a:rPr>
                      <m:t>))+ </m:t>
                    </m:r>
                    <m:sSub>
                      <m:sSubPr>
                        <m:ctrlPr>
                          <a:rPr lang="en-IL" sz="2000" i="1">
                            <a:latin typeface="Cambria Math" panose="02040503050406030204" pitchFamily="18" charset="0"/>
                          </a:rPr>
                        </m:ctrlPr>
                      </m:sSubPr>
                      <m:e>
                        <m:r>
                          <m:rPr>
                            <m:sty m:val="p"/>
                          </m:rPr>
                          <a:rPr lang="en-US" sz="2000">
                            <a:latin typeface="Cambria Math" panose="02040503050406030204" pitchFamily="18" charset="0"/>
                            <a:ea typeface="Calibri" panose="020F0502020204030204" pitchFamily="34" charset="0"/>
                            <a:cs typeface="Arial" panose="020B0604020202020204" pitchFamily="34" charset="0"/>
                          </a:rPr>
                          <m:t>E</m:t>
                        </m:r>
                      </m:e>
                      <m:sub>
                        <m:r>
                          <a:rPr lang="en-US" sz="2000" i="1">
                            <a:latin typeface="Cambria Math" panose="02040503050406030204" pitchFamily="18" charset="0"/>
                            <a:ea typeface="Calibri" panose="020F0502020204030204" pitchFamily="34" charset="0"/>
                            <a:cs typeface="Arial" panose="020B0604020202020204" pitchFamily="34" charset="0"/>
                          </a:rPr>
                          <m:t>𝑦</m:t>
                        </m:r>
                        <m:r>
                          <a:rPr lang="en-US" sz="2000">
                            <a:latin typeface="Cambria Math" panose="02040503050406030204" pitchFamily="18" charset="0"/>
                            <a:ea typeface="Calibri" panose="020F0502020204030204" pitchFamily="34" charset="0"/>
                            <a:cs typeface="Arial" panose="020B0604020202020204" pitchFamily="34" charset="0"/>
                          </a:rPr>
                          <m:t>~</m:t>
                        </m:r>
                        <m:sSub>
                          <m:sSubPr>
                            <m:ctrlPr>
                              <a:rPr lang="en-IL" sz="2000" i="1">
                                <a:latin typeface="Cambria Math" panose="02040503050406030204" pitchFamily="18" charset="0"/>
                              </a:rPr>
                            </m:ctrlPr>
                          </m:sSubPr>
                          <m:e>
                            <m:r>
                              <a:rPr lang="en-US" sz="2000">
                                <a:latin typeface="Cambria Math" panose="02040503050406030204" pitchFamily="18" charset="0"/>
                                <a:ea typeface="Calibri" panose="020F0502020204030204" pitchFamily="34" charset="0"/>
                                <a:cs typeface="Arial" panose="020B0604020202020204" pitchFamily="34" charset="0"/>
                              </a:rPr>
                              <m:t> </m:t>
                            </m:r>
                            <m:r>
                              <m:rPr>
                                <m:sty m:val="p"/>
                              </m:rPr>
                              <a:rPr lang="en-US" sz="2000">
                                <a:latin typeface="Cambria Math" panose="02040503050406030204" pitchFamily="18" charset="0"/>
                                <a:ea typeface="Calibri" panose="020F0502020204030204" pitchFamily="34" charset="0"/>
                                <a:cs typeface="Arial" panose="020B0604020202020204" pitchFamily="34" charset="0"/>
                              </a:rPr>
                              <m:t>P</m:t>
                            </m:r>
                          </m:e>
                          <m:sub>
                            <m:r>
                              <m:rPr>
                                <m:sty m:val="p"/>
                              </m:rPr>
                              <a:rPr lang="en-US" sz="2000">
                                <a:latin typeface="Cambria Math" panose="02040503050406030204" pitchFamily="18" charset="0"/>
                                <a:ea typeface="Calibri" panose="020F0502020204030204" pitchFamily="34" charset="0"/>
                                <a:cs typeface="Arial" panose="020B0604020202020204" pitchFamily="34" charset="0"/>
                              </a:rPr>
                              <m:t>data</m:t>
                            </m:r>
                          </m:sub>
                        </m:sSub>
                        <m:r>
                          <a:rPr lang="en-US" sz="2000" i="1">
                            <a:latin typeface="Cambria Math" panose="02040503050406030204" pitchFamily="18" charset="0"/>
                            <a:ea typeface="Calibri" panose="020F0502020204030204" pitchFamily="34" charset="0"/>
                            <a:cs typeface="Arial" panose="020B0604020202020204" pitchFamily="34" charset="0"/>
                          </a:rPr>
                          <m:t>(</m:t>
                        </m:r>
                        <m:r>
                          <a:rPr lang="en-US" sz="2000" i="1">
                            <a:latin typeface="Cambria Math" panose="02040503050406030204" pitchFamily="18" charset="0"/>
                            <a:ea typeface="Calibri" panose="020F0502020204030204" pitchFamily="34" charset="0"/>
                            <a:cs typeface="Arial" panose="020B0604020202020204" pitchFamily="34" charset="0"/>
                          </a:rPr>
                          <m:t>𝑦</m:t>
                        </m:r>
                        <m:r>
                          <a:rPr lang="en-US" sz="2000" i="1">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z</m:t>
                        </m:r>
                        <m:r>
                          <a:rPr lang="en-US" sz="2000">
                            <a:latin typeface="Cambria Math" panose="02040503050406030204" pitchFamily="18" charset="0"/>
                            <a:ea typeface="Calibri" panose="020F0502020204030204" pitchFamily="34" charset="0"/>
                            <a:cs typeface="Arial" panose="020B0604020202020204" pitchFamily="34" charset="0"/>
                          </a:rPr>
                          <m:t>~</m:t>
                        </m:r>
                        <m:sSub>
                          <m:sSubPr>
                            <m:ctrlPr>
                              <a:rPr lang="en-IL" sz="2000" i="1">
                                <a:latin typeface="Cambria Math" panose="02040503050406030204" pitchFamily="18" charset="0"/>
                              </a:rPr>
                            </m:ctrlPr>
                          </m:sSubPr>
                          <m:e>
                            <m:r>
                              <a:rPr lang="en-US" sz="2000">
                                <a:latin typeface="Cambria Math" panose="02040503050406030204" pitchFamily="18" charset="0"/>
                                <a:ea typeface="Calibri" panose="020F0502020204030204" pitchFamily="34" charset="0"/>
                                <a:cs typeface="Arial" panose="020B0604020202020204" pitchFamily="34" charset="0"/>
                              </a:rPr>
                              <m:t> </m:t>
                            </m:r>
                            <m:r>
                              <m:rPr>
                                <m:sty m:val="p"/>
                              </m:rPr>
                              <a:rPr lang="en-US" sz="2000">
                                <a:latin typeface="Cambria Math" panose="02040503050406030204" pitchFamily="18" charset="0"/>
                                <a:ea typeface="Calibri" panose="020F0502020204030204" pitchFamily="34" charset="0"/>
                                <a:cs typeface="Arial" panose="020B0604020202020204" pitchFamily="34" charset="0"/>
                              </a:rPr>
                              <m:t>P</m:t>
                            </m:r>
                          </m:e>
                          <m:sub>
                            <m:r>
                              <m:rPr>
                                <m:sty m:val="p"/>
                              </m:rPr>
                              <a:rPr lang="en-US" sz="2000">
                                <a:latin typeface="Cambria Math" panose="02040503050406030204" pitchFamily="18" charset="0"/>
                                <a:ea typeface="Calibri" panose="020F0502020204030204" pitchFamily="34" charset="0"/>
                                <a:cs typeface="Arial" panose="020B0604020202020204" pitchFamily="34" charset="0"/>
                              </a:rPr>
                              <m:t>Z</m:t>
                            </m:r>
                          </m:sub>
                        </m:sSub>
                      </m:sub>
                    </m:sSub>
                    <m:r>
                      <a:rPr lang="en-US" sz="2000">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log</m:t>
                    </m:r>
                    <m:d>
                      <m:dPr>
                        <m:ctrlPr>
                          <a:rPr lang="en-IL" sz="2000" i="1">
                            <a:latin typeface="Cambria Math" panose="02040503050406030204" pitchFamily="18" charset="0"/>
                          </a:rPr>
                        </m:ctrlPr>
                      </m:dPr>
                      <m:e>
                        <m:r>
                          <a:rPr lang="en-US" sz="2000">
                            <a:latin typeface="Cambria Math" panose="02040503050406030204" pitchFamily="18" charset="0"/>
                            <a:ea typeface="Calibri" panose="020F0502020204030204" pitchFamily="34" charset="0"/>
                            <a:cs typeface="Arial" panose="020B0604020202020204" pitchFamily="34" charset="0"/>
                          </a:rPr>
                          <m:t>1</m:t>
                        </m:r>
                        <m:r>
                          <a:rPr lang="en-US" sz="2000" i="1">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D</m:t>
                        </m:r>
                        <m:d>
                          <m:dPr>
                            <m:ctrlPr>
                              <a:rPr lang="en-IL" sz="2000" i="1">
                                <a:latin typeface="Cambria Math" panose="02040503050406030204" pitchFamily="18" charset="0"/>
                              </a:rPr>
                            </m:ctrlPr>
                          </m:dPr>
                          <m:e>
                            <m:r>
                              <m:rPr>
                                <m:sty m:val="p"/>
                              </m:rPr>
                              <a:rPr lang="en-US" sz="2000">
                                <a:latin typeface="Cambria Math" panose="02040503050406030204" pitchFamily="18" charset="0"/>
                                <a:ea typeface="Calibri" panose="020F0502020204030204" pitchFamily="34" charset="0"/>
                                <a:cs typeface="Arial" panose="020B0604020202020204" pitchFamily="34" charset="0"/>
                              </a:rPr>
                              <m:t>G</m:t>
                            </m:r>
                            <m:d>
                              <m:dPr>
                                <m:ctrlPr>
                                  <a:rPr lang="en-US" sz="2000" i="1">
                                    <a:latin typeface="Cambria Math" panose="02040503050406030204" pitchFamily="18" charset="0"/>
                                    <a:ea typeface="Calibri" panose="020F0502020204030204" pitchFamily="34" charset="0"/>
                                    <a:cs typeface="Arial" panose="020B0604020202020204" pitchFamily="34" charset="0"/>
                                  </a:rPr>
                                </m:ctrlPr>
                              </m:dPr>
                              <m:e>
                                <m:r>
                                  <m:rPr>
                                    <m:sty m:val="p"/>
                                  </m:rPr>
                                  <a:rPr lang="en-US" sz="2000" smtClean="0">
                                    <a:solidFill>
                                      <a:srgbClr val="7030A0"/>
                                    </a:solidFill>
                                    <a:latin typeface="Cambria Math" panose="02040503050406030204" pitchFamily="18" charset="0"/>
                                    <a:ea typeface="Calibri" panose="020F0502020204030204" pitchFamily="34" charset="0"/>
                                    <a:cs typeface="Arial" panose="020B0604020202020204" pitchFamily="34" charset="0"/>
                                  </a:rPr>
                                  <m:t>z</m:t>
                                </m:r>
                                <m:r>
                                  <a:rPr lang="en-US" sz="2000">
                                    <a:solidFill>
                                      <a:srgbClr val="7030A0"/>
                                    </a:solidFill>
                                    <a:latin typeface="Cambria Math" panose="02040503050406030204" pitchFamily="18" charset="0"/>
                                    <a:ea typeface="Calibri" panose="020F0502020204030204" pitchFamily="34" charset="0"/>
                                    <a:cs typeface="Arial" panose="020B0604020202020204" pitchFamily="34" charset="0"/>
                                  </a:rPr>
                                  <m:t>,</m:t>
                                </m:r>
                                <m:r>
                                  <a:rPr lang="en-US" sz="2000" i="1">
                                    <a:latin typeface="Cambria Math" panose="02040503050406030204" pitchFamily="18" charset="0"/>
                                    <a:ea typeface="Calibri" panose="020F0502020204030204" pitchFamily="34" charset="0"/>
                                    <a:cs typeface="Arial" panose="020B0604020202020204" pitchFamily="34" charset="0"/>
                                  </a:rPr>
                                  <m:t>𝑦</m:t>
                                </m:r>
                              </m:e>
                            </m:d>
                            <m:r>
                              <a:rPr lang="en-US" sz="2000" i="1">
                                <a:latin typeface="Cambria Math" panose="02040503050406030204" pitchFamily="18" charset="0"/>
                                <a:ea typeface="Calibri" panose="020F0502020204030204" pitchFamily="34" charset="0"/>
                                <a:cs typeface="Arial" panose="020B0604020202020204" pitchFamily="34" charset="0"/>
                              </a:rPr>
                              <m:t>,</m:t>
                            </m:r>
                            <m:r>
                              <a:rPr lang="en-US" sz="2000" i="1">
                                <a:latin typeface="Cambria Math" panose="02040503050406030204" pitchFamily="18" charset="0"/>
                                <a:ea typeface="Calibri" panose="020F0502020204030204" pitchFamily="34" charset="0"/>
                                <a:cs typeface="Arial" panose="020B0604020202020204" pitchFamily="34" charset="0"/>
                              </a:rPr>
                              <m:t>𝑦</m:t>
                            </m:r>
                          </m:e>
                        </m:d>
                      </m:e>
                    </m:d>
                  </m:oMath>
                </a14:m>
                <a:endParaRPr lang="en-US" sz="2000" dirty="0"/>
              </a:p>
              <a:p>
                <a:pPr algn="r" rtl="1"/>
                <a:r>
                  <a:rPr lang="he-IL" dirty="0">
                    <a:latin typeface="Calibri" panose="020F0502020204030204" pitchFamily="34" charset="0"/>
                    <a:cs typeface="Arial" panose="020B0604020202020204" pitchFamily="34" charset="0"/>
                  </a:rPr>
                  <a:t>תנאי רגולציה לשחזור</a:t>
                </a:r>
                <a:r>
                  <a:rPr lang="he-IL" dirty="0">
                    <a:latin typeface="Calibri" panose="020F0502020204030204" pitchFamily="34" charset="0"/>
                    <a:ea typeface="Calibri" panose="020F0502020204030204" pitchFamily="34" charset="0"/>
                    <a:cs typeface="Arial" panose="020B0604020202020204" pitchFamily="34" charset="0"/>
                  </a:rPr>
                  <a:t> הפיקסלים </a:t>
                </a:r>
                <a:r>
                  <a:rPr lang="en-US" dirty="0">
                    <a:latin typeface="Calibri" panose="020F0502020204030204" pitchFamily="34" charset="0"/>
                    <a:ea typeface="Calibri" panose="020F0502020204030204" pitchFamily="34" charset="0"/>
                    <a:cs typeface="Arial" panose="020B0604020202020204" pitchFamily="34" charset="0"/>
                  </a:rPr>
                  <a:t>L1</a:t>
                </a:r>
                <a:r>
                  <a:rPr lang="he-IL" dirty="0">
                    <a:latin typeface="Calibri" panose="020F0502020204030204" pitchFamily="34" charset="0"/>
                    <a:ea typeface="Calibri" panose="020F0502020204030204" pitchFamily="34" charset="0"/>
                    <a:cs typeface="Arial" panose="020B0604020202020204" pitchFamily="34" charset="0"/>
                  </a:rPr>
                  <a:t> אשר שומר</a:t>
                </a:r>
                <a:br>
                  <a:rPr lang="en-US" dirty="0">
                    <a:latin typeface="Calibri" panose="020F0502020204030204" pitchFamily="34" charset="0"/>
                    <a:ea typeface="Calibri" panose="020F0502020204030204" pitchFamily="34" charset="0"/>
                    <a:cs typeface="Arial" panose="020B0604020202020204" pitchFamily="34" charset="0"/>
                  </a:rPr>
                </a:br>
                <a:r>
                  <a:rPr lang="he-IL" dirty="0">
                    <a:latin typeface="Calibri" panose="020F0502020204030204" pitchFamily="34" charset="0"/>
                    <a:ea typeface="Calibri" panose="020F0502020204030204" pitchFamily="34" charset="0"/>
                    <a:cs typeface="Arial" panose="020B0604020202020204" pitchFamily="34" charset="0"/>
                  </a:rPr>
                  <a:t>על תדרים נמוכים ומקרב את התוצר של הרשת הגנרטיבת לתוצר הרצוי </a:t>
                </a:r>
              </a:p>
              <a:p>
                <a:pPr algn="r" rtl="1"/>
                <a:r>
                  <a:rPr lang="he-IL" sz="2000" i="1" dirty="0">
                    <a:latin typeface="Cambria Math" panose="02040503050406030204" pitchFamily="18" charset="0"/>
                  </a:rPr>
                  <a:t>פונקציית ההפסד: </a:t>
                </a:r>
                <a:endParaRPr lang="he-IL" sz="2000" i="1" dirty="0">
                  <a:effectLst/>
                  <a:latin typeface="Cambria Math" panose="02040503050406030204" pitchFamily="18" charset="0"/>
                </a:endParaRPr>
              </a:p>
              <a:p>
                <a:pPr algn="r" rtl="1"/>
                <a14:m>
                  <m:oMath xmlns:m="http://schemas.openxmlformats.org/officeDocument/2006/math">
                    <m:sSub>
                      <m:sSubPr>
                        <m:ctrlPr>
                          <a:rPr lang="en-IL" sz="2000" i="1" smtClean="0">
                            <a:effectLst/>
                            <a:latin typeface="Cambria Math" panose="02040503050406030204" pitchFamily="18" charset="0"/>
                          </a:rPr>
                        </m:ctrlPr>
                      </m:sSubPr>
                      <m:e>
                        <m:sSub>
                          <m:sSubPr>
                            <m:ctrlPr>
                              <a:rPr lang="en-IL" sz="2000" i="1">
                                <a:effectLst/>
                                <a:latin typeface="Cambria Math" panose="02040503050406030204" pitchFamily="18" charset="0"/>
                              </a:rPr>
                            </m:ctrlPr>
                          </m:sSubPr>
                          <m:e>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L</m:t>
                            </m:r>
                          </m:e>
                          <m:sub>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L</m:t>
                            </m:r>
                            <m:r>
                              <a:rPr lang="en-US" sz="2000">
                                <a:effectLst/>
                                <a:latin typeface="Cambria Math" panose="02040503050406030204" pitchFamily="18" charset="0"/>
                                <a:ea typeface="Calibri" panose="020F0502020204030204" pitchFamily="34" charset="0"/>
                                <a:cs typeface="Arial" panose="020B0604020202020204" pitchFamily="34" charset="0"/>
                              </a:rPr>
                              <m:t>1</m:t>
                            </m:r>
                          </m:sub>
                        </m:sSub>
                        <m:d>
                          <m:dPr>
                            <m:ctrlPr>
                              <a:rPr lang="en-IL" sz="2000" i="1">
                                <a:effectLst/>
                                <a:latin typeface="Cambria Math" panose="02040503050406030204" pitchFamily="18"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𝐺</m:t>
                            </m:r>
                          </m:e>
                        </m:d>
                        <m:r>
                          <a:rPr lang="en-US" sz="2000">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𝐸</m:t>
                        </m:r>
                      </m:e>
                      <m:sub>
                        <m:r>
                          <a:rPr lang="en-US" sz="2000" i="1">
                            <a:effectLst/>
                            <a:latin typeface="Cambria Math" panose="02040503050406030204" pitchFamily="18" charset="0"/>
                            <a:ea typeface="Calibri" panose="020F0502020204030204" pitchFamily="34" charset="0"/>
                            <a:cs typeface="Arial" panose="020B0604020202020204" pitchFamily="34" charset="0"/>
                          </a:rPr>
                          <m:t>𝑥</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𝑦</m:t>
                        </m:r>
                        <m:r>
                          <a:rPr lang="en-US" sz="2000">
                            <a:effectLst/>
                            <a:latin typeface="Cambria Math" panose="02040503050406030204" pitchFamily="18" charset="0"/>
                            <a:ea typeface="Calibri" panose="020F0502020204030204" pitchFamily="34" charset="0"/>
                            <a:cs typeface="Arial" panose="020B0604020202020204" pitchFamily="34" charset="0"/>
                          </a:rPr>
                          <m:t>~</m:t>
                        </m:r>
                        <m:sSub>
                          <m:sSubPr>
                            <m:ctrlPr>
                              <a:rPr lang="en-IL" sz="2000" i="1">
                                <a:effectLst/>
                                <a:latin typeface="Cambria Math" panose="02040503050406030204" pitchFamily="18" charset="0"/>
                              </a:rPr>
                            </m:ctrlPr>
                          </m:sSubPr>
                          <m:e>
                            <m:r>
                              <a:rPr lang="en-US" sz="2000">
                                <a:effectLst/>
                                <a:latin typeface="Cambria Math" panose="02040503050406030204" pitchFamily="18" charset="0"/>
                                <a:ea typeface="Calibri" panose="020F0502020204030204" pitchFamily="34" charset="0"/>
                                <a:cs typeface="Arial" panose="020B0604020202020204" pitchFamily="34" charset="0"/>
                              </a:rPr>
                              <m:t> </m:t>
                            </m:r>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P</m:t>
                            </m:r>
                          </m:e>
                          <m:sub>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data</m:t>
                            </m:r>
                          </m:sub>
                        </m:sSub>
                        <m:d>
                          <m:dPr>
                            <m:ctrlPr>
                              <a:rPr lang="en-IL" sz="2000" i="1">
                                <a:effectLst/>
                                <a:latin typeface="Cambria Math" panose="02040503050406030204" pitchFamily="18"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𝑥</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𝑦</m:t>
                            </m:r>
                          </m:e>
                        </m:d>
                      </m:sub>
                    </m:sSub>
                    <m:d>
                      <m:dPr>
                        <m:ctrlPr>
                          <a:rPr lang="en-IL" sz="2000" i="1">
                            <a:effectLst/>
                            <a:latin typeface="Cambria Math" panose="02040503050406030204" pitchFamily="18" charset="0"/>
                          </a:rPr>
                        </m:ctrlPr>
                      </m:dPr>
                      <m:e>
                        <m:sSub>
                          <m:sSubPr>
                            <m:ctrlPr>
                              <a:rPr lang="en-IL" sz="2000" i="1">
                                <a:effectLst/>
                                <a:latin typeface="Cambria Math" panose="02040503050406030204" pitchFamily="18" charset="0"/>
                              </a:rPr>
                            </m:ctrlPr>
                          </m:sSubPr>
                          <m:e>
                            <m:d>
                              <m:dPr>
                                <m:begChr m:val="|"/>
                                <m:endChr m:val="|"/>
                                <m:ctrlPr>
                                  <a:rPr lang="en-IL" sz="2000" i="1">
                                    <a:effectLst/>
                                    <a:latin typeface="Cambria Math" panose="02040503050406030204" pitchFamily="18" charset="0"/>
                                  </a:rPr>
                                </m:ctrlPr>
                              </m:dPr>
                              <m:e>
                                <m:d>
                                  <m:dPr>
                                    <m:begChr m:val="|"/>
                                    <m:endChr m:val="|"/>
                                    <m:ctrlPr>
                                      <a:rPr lang="en-IL" sz="2000" i="1">
                                        <a:effectLst/>
                                        <a:latin typeface="Cambria Math" panose="02040503050406030204" pitchFamily="18"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𝑌</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𝐺</m:t>
                                    </m:r>
                                    <m:d>
                                      <m:dPr>
                                        <m:ctrlPr>
                                          <a:rPr lang="en-IL" sz="2000" i="1">
                                            <a:effectLst/>
                                            <a:latin typeface="Cambria Math" panose="02040503050406030204" pitchFamily="18"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𝑥</m:t>
                                        </m:r>
                                      </m:e>
                                    </m:d>
                                  </m:e>
                                </m:d>
                              </m:e>
                            </m:d>
                          </m:e>
                          <m:sub>
                            <m:r>
                              <a:rPr lang="en-US" sz="2000">
                                <a:effectLst/>
                                <a:latin typeface="Cambria Math" panose="02040503050406030204" pitchFamily="18" charset="0"/>
                                <a:ea typeface="Calibri" panose="020F0502020204030204" pitchFamily="34" charset="0"/>
                                <a:cs typeface="Arial" panose="020B0604020202020204" pitchFamily="34" charset="0"/>
                              </a:rPr>
                              <m:t>1</m:t>
                            </m:r>
                          </m:sub>
                        </m:sSub>
                      </m:e>
                    </m:d>
                  </m:oMath>
                </a14:m>
                <a:endParaRPr lang="en-US" sz="2000" i="1" dirty="0">
                  <a:effectLst/>
                  <a:latin typeface="Cambria Math" panose="02040503050406030204" pitchFamily="18" charset="0"/>
                </a:endParaRPr>
              </a:p>
              <a:p>
                <a:pPr algn="r" rtl="1"/>
                <a14:m>
                  <m:oMath xmlns:m="http://schemas.openxmlformats.org/officeDocument/2006/math">
                    <m:limLow>
                      <m:limLowPr>
                        <m:ctrlPr>
                          <a:rPr lang="en-IL" sz="2000" i="1" smtClean="0">
                            <a:effectLst/>
                            <a:latin typeface="Cambria Math" panose="02040503050406030204" pitchFamily="18" charset="0"/>
                          </a:rPr>
                        </m:ctrlPr>
                      </m:limLowPr>
                      <m:e>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argmin</m:t>
                        </m:r>
                      </m:e>
                      <m:lim>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G</m:t>
                        </m:r>
                      </m:lim>
                    </m:limLow>
                    <m:limLow>
                      <m:limLowPr>
                        <m:ctrlPr>
                          <a:rPr lang="en-IL" sz="2000" i="1">
                            <a:effectLst/>
                            <a:latin typeface="Cambria Math" panose="02040503050406030204" pitchFamily="18" charset="0"/>
                          </a:rPr>
                        </m:ctrlPr>
                      </m:limLowPr>
                      <m:e>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argmax</m:t>
                        </m:r>
                      </m:e>
                      <m:lim>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D</m:t>
                        </m:r>
                      </m:lim>
                    </m:limLow>
                    <m:r>
                      <a:rPr lang="en-US" sz="2000" i="1">
                        <a:effectLst/>
                        <a:latin typeface="Cambria Math" panose="02040503050406030204" pitchFamily="18" charset="0"/>
                        <a:ea typeface="Calibri" panose="020F0502020204030204" pitchFamily="34" charset="0"/>
                        <a:cs typeface="Arial" panose="020B0604020202020204" pitchFamily="34" charset="0"/>
                      </a:rPr>
                      <m:t>𝐿</m:t>
                    </m:r>
                    <m:d>
                      <m:dPr>
                        <m:ctrlPr>
                          <a:rPr lang="en-IL" sz="2000" i="1">
                            <a:effectLst/>
                            <a:latin typeface="Cambria Math" panose="02040503050406030204" pitchFamily="18" charset="0"/>
                          </a:rPr>
                        </m:ctrlPr>
                      </m:dPr>
                      <m:e>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G</m:t>
                        </m:r>
                        <m:r>
                          <a:rPr lang="en-US" sz="2000">
                            <a:effectLst/>
                            <a:latin typeface="Cambria Math" panose="02040503050406030204" pitchFamily="18" charset="0"/>
                            <a:ea typeface="Calibri" panose="020F0502020204030204" pitchFamily="34" charset="0"/>
                            <a:cs typeface="Arial" panose="020B0604020202020204" pitchFamily="34" charset="0"/>
                          </a:rPr>
                          <m:t>,</m:t>
                        </m:r>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D</m:t>
                        </m:r>
                      </m:e>
                    </m:d>
                    <m:r>
                      <a:rPr lang="en-US" sz="2000" i="1">
                        <a:effectLst/>
                        <a:latin typeface="Cambria Math" panose="02040503050406030204" pitchFamily="18" charset="0"/>
                        <a:ea typeface="Calibri" panose="020F0502020204030204" pitchFamily="34" charset="0"/>
                        <a:cs typeface="Arial" panose="020B0604020202020204" pitchFamily="34" charset="0"/>
                      </a:rPr>
                      <m:t>=</m:t>
                    </m:r>
                    <m:sSub>
                      <m:sSubPr>
                        <m:ctrlPr>
                          <a:rPr lang="en-IL" sz="2000" i="1">
                            <a:effectLst/>
                            <a:latin typeface="Cambria Math" panose="02040503050406030204" pitchFamily="18" charset="0"/>
                          </a:rPr>
                        </m:ctrlPr>
                      </m:sSubPr>
                      <m:e>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L</m:t>
                        </m:r>
                      </m:e>
                      <m:sub>
                        <m:r>
                          <m:rPr>
                            <m:sty m:val="p"/>
                          </m:rPr>
                          <a:rPr lang="en-US" sz="2000">
                            <a:effectLst/>
                            <a:latin typeface="Cambria Math" panose="02040503050406030204" pitchFamily="18" charset="0"/>
                            <a:ea typeface="Calibri" panose="020F0502020204030204" pitchFamily="34" charset="0"/>
                            <a:cs typeface="Arial" panose="020B0604020202020204" pitchFamily="34" charset="0"/>
                          </a:rPr>
                          <m:t>cGan</m:t>
                        </m:r>
                      </m:sub>
                    </m:sSub>
                    <m:d>
                      <m:dPr>
                        <m:ctrlPr>
                          <a:rPr lang="en-IL" sz="2000" i="1">
                            <a:effectLst/>
                            <a:latin typeface="Cambria Math" panose="02040503050406030204" pitchFamily="18"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𝐺</m:t>
                        </m:r>
                        <m:r>
                          <a:rPr lang="en-US" sz="2000">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𝐷</m:t>
                        </m:r>
                      </m:e>
                    </m:d>
                    <m:r>
                      <a:rPr lang="en-US" sz="2000">
                        <a:effectLst/>
                        <a:latin typeface="Cambria Math" panose="02040503050406030204" pitchFamily="18" charset="0"/>
                        <a:ea typeface="Calibri" panose="020F0502020204030204" pitchFamily="34" charset="0"/>
                        <a:cs typeface="Arial" panose="020B0604020202020204" pitchFamily="34" charset="0"/>
                      </a:rPr>
                      <m:t>+</m:t>
                    </m:r>
                    <m:sSub>
                      <m:sSubPr>
                        <m:ctrlPr>
                          <a:rPr lang="en-IL" sz="2000" i="1">
                            <a:effectLst/>
                            <a:latin typeface="Cambria Math" panose="02040503050406030204" pitchFamily="18" charset="0"/>
                          </a:rPr>
                        </m:ctrlPr>
                      </m:sSubPr>
                      <m:e>
                        <m:r>
                          <m:rPr>
                            <m:sty m:val="p"/>
                          </m:rPr>
                          <a:rPr lang="el-GR" sz="2000" i="1" smtClean="0">
                            <a:effectLst/>
                            <a:latin typeface="Cambria Math" panose="02040503050406030204" pitchFamily="18" charset="0"/>
                            <a:ea typeface="Calibri" panose="020F0502020204030204" pitchFamily="34" charset="0"/>
                            <a:cs typeface="Arial" panose="020B0604020202020204" pitchFamily="34" charset="0"/>
                          </a:rPr>
                          <m:t>δ</m:t>
                        </m:r>
                        <m:r>
                          <m:rPr>
                            <m:sty m:val="p"/>
                          </m:rPr>
                          <a:rPr lang="en-US" sz="2000">
                            <a:latin typeface="Cambria Math" panose="02040503050406030204" pitchFamily="18" charset="0"/>
                            <a:ea typeface="Calibri" panose="020F0502020204030204" pitchFamily="34" charset="0"/>
                            <a:cs typeface="Arial" panose="020B0604020202020204" pitchFamily="34" charset="0"/>
                          </a:rPr>
                          <m:t>L</m:t>
                        </m:r>
                      </m:e>
                      <m:sub>
                        <m:r>
                          <a:rPr lang="en-US" sz="2000">
                            <a:effectLst/>
                            <a:latin typeface="Cambria Math" panose="02040503050406030204" pitchFamily="18" charset="0"/>
                            <a:ea typeface="Calibri" panose="020F0502020204030204" pitchFamily="34" charset="0"/>
                            <a:cs typeface="Arial" panose="020B0604020202020204" pitchFamily="34" charset="0"/>
                          </a:rPr>
                          <m:t>1</m:t>
                        </m:r>
                      </m:sub>
                    </m:sSub>
                    <m:d>
                      <m:dPr>
                        <m:ctrlPr>
                          <a:rPr lang="en-IL" sz="2000" i="1">
                            <a:effectLst/>
                            <a:latin typeface="Cambria Math" panose="02040503050406030204" pitchFamily="18"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𝐺</m:t>
                        </m:r>
                      </m:e>
                    </m:d>
                    <m:r>
                      <a:rPr lang="he-IL" sz="2000" b="0" i="1" smtClean="0">
                        <a:effectLst/>
                        <a:latin typeface="Cambria Math" panose="02040503050406030204" pitchFamily="18" charset="0"/>
                        <a:ea typeface="Calibri" panose="020F0502020204030204" pitchFamily="34" charset="0"/>
                        <a:cs typeface="Arial" panose="020B0604020202020204" pitchFamily="34" charset="0"/>
                      </a:rPr>
                      <m:t>+</m:t>
                    </m:r>
                    <m:sSub>
                      <m:sSubPr>
                        <m:ctrlPr>
                          <a:rPr lang="en-IL" sz="2000" i="1" smtClean="0">
                            <a:solidFill>
                              <a:srgbClr val="7030A0"/>
                            </a:solidFill>
                            <a:latin typeface="Cambria Math" panose="02040503050406030204" pitchFamily="18" charset="0"/>
                          </a:rPr>
                        </m:ctrlPr>
                      </m:sSubPr>
                      <m:e>
                        <m:r>
                          <m:rPr>
                            <m:sty m:val="p"/>
                          </m:rPr>
                          <a:rPr lang="en-US" sz="2000">
                            <a:solidFill>
                              <a:srgbClr val="7030A0"/>
                            </a:solidFill>
                            <a:latin typeface="Cambria Math" panose="02040503050406030204" pitchFamily="18" charset="0"/>
                          </a:rPr>
                          <m:t>λ</m:t>
                        </m:r>
                        <m:r>
                          <a:rPr lang="en-IL" sz="2000" i="1">
                            <a:solidFill>
                              <a:srgbClr val="7030A0"/>
                            </a:solidFill>
                            <a:latin typeface="Cambria Math" panose="02040503050406030204" pitchFamily="18" charset="0"/>
                          </a:rPr>
                          <m:t>𝐿</m:t>
                        </m:r>
                      </m:e>
                      <m:sub>
                        <m:r>
                          <a:rPr lang="en-IL" sz="2000" i="1">
                            <a:solidFill>
                              <a:srgbClr val="7030A0"/>
                            </a:solidFill>
                            <a:latin typeface="Cambria Math" panose="02040503050406030204" pitchFamily="18" charset="0"/>
                          </a:rPr>
                          <m:t>𝑐𝑜𝑛𝑡𝑒𝑛𝑡</m:t>
                        </m:r>
                      </m:sub>
                    </m:sSub>
                    <m:d>
                      <m:dPr>
                        <m:sepChr m:val=","/>
                        <m:ctrlPr>
                          <a:rPr lang="en-IL" sz="2000" i="1">
                            <a:solidFill>
                              <a:srgbClr val="7030A0"/>
                            </a:solidFill>
                            <a:latin typeface="Cambria Math" panose="02040503050406030204" pitchFamily="18" charset="0"/>
                          </a:rPr>
                        </m:ctrlPr>
                      </m:dPr>
                      <m:e>
                        <m:sSup>
                          <m:sSupPr>
                            <m:ctrlPr>
                              <a:rPr lang="en-IL" sz="2000" i="1">
                                <a:solidFill>
                                  <a:srgbClr val="7030A0"/>
                                </a:solidFill>
                                <a:latin typeface="Cambria Math" panose="02040503050406030204" pitchFamily="18" charset="0"/>
                              </a:rPr>
                            </m:ctrlPr>
                          </m:sSupPr>
                          <m:e>
                            <m:r>
                              <a:rPr lang="en-IL" sz="2000" i="1">
                                <a:solidFill>
                                  <a:srgbClr val="7030A0"/>
                                </a:solidFill>
                                <a:latin typeface="Cambria Math" panose="02040503050406030204" pitchFamily="18" charset="0"/>
                              </a:rPr>
                              <m:t>𝐼</m:t>
                            </m:r>
                          </m:e>
                          <m:sup>
                            <m:r>
                              <a:rPr lang="en-IL" sz="2000" i="1">
                                <a:solidFill>
                                  <a:srgbClr val="7030A0"/>
                                </a:solidFill>
                                <a:latin typeface="Cambria Math" panose="02040503050406030204" pitchFamily="18" charset="0"/>
                              </a:rPr>
                              <m:t>𝐻𝑅</m:t>
                            </m:r>
                          </m:sup>
                        </m:sSup>
                      </m:e>
                      <m:e>
                        <m:sSup>
                          <m:sSupPr>
                            <m:ctrlPr>
                              <a:rPr lang="en-IL" sz="2000" i="1">
                                <a:solidFill>
                                  <a:srgbClr val="7030A0"/>
                                </a:solidFill>
                                <a:latin typeface="Cambria Math" panose="02040503050406030204" pitchFamily="18" charset="0"/>
                              </a:rPr>
                            </m:ctrlPr>
                          </m:sSupPr>
                          <m:e>
                            <m:r>
                              <a:rPr lang="en-IL" sz="2000" i="1">
                                <a:solidFill>
                                  <a:srgbClr val="7030A0"/>
                                </a:solidFill>
                                <a:latin typeface="Cambria Math" panose="02040503050406030204" pitchFamily="18" charset="0"/>
                              </a:rPr>
                              <m:t>𝐼</m:t>
                            </m:r>
                          </m:e>
                          <m:sup>
                            <m:r>
                              <a:rPr lang="en-IL" sz="2000" i="1">
                                <a:solidFill>
                                  <a:srgbClr val="7030A0"/>
                                </a:solidFill>
                                <a:latin typeface="Cambria Math" panose="02040503050406030204" pitchFamily="18" charset="0"/>
                              </a:rPr>
                              <m:t>𝐿𝑅</m:t>
                            </m:r>
                          </m:sup>
                        </m:sSup>
                      </m:e>
                      <m:e>
                        <m:r>
                          <a:rPr lang="en-IL" sz="2000" i="1">
                            <a:solidFill>
                              <a:srgbClr val="7030A0"/>
                            </a:solidFill>
                            <a:latin typeface="Cambria Math" panose="02040503050406030204" pitchFamily="18" charset="0"/>
                          </a:rPr>
                          <m:t>𝐺</m:t>
                        </m:r>
                      </m:e>
                    </m:d>
                  </m:oMath>
                </a14:m>
                <a:endParaRPr lang="he-IL" sz="2000" dirty="0">
                  <a:latin typeface="Calibri" panose="020F0502020204030204" pitchFamily="34" charset="0"/>
                  <a:ea typeface="Calibri" panose="020F0502020204030204" pitchFamily="34" charset="0"/>
                  <a:cs typeface="Arial" panose="020B0604020202020204" pitchFamily="34" charset="0"/>
                </a:endParaRPr>
              </a:p>
              <a:p>
                <a:pPr algn="r" rtl="1"/>
                <a:r>
                  <a:rPr lang="he-IL" dirty="0">
                    <a:latin typeface="Calibri" panose="020F0502020204030204" pitchFamily="34" charset="0"/>
                    <a:ea typeface="Calibri" panose="020F0502020204030204" pitchFamily="34" charset="0"/>
                    <a:cs typeface="Arial" panose="020B0604020202020204" pitchFamily="34" charset="0"/>
                  </a:rPr>
                  <a:t>ארכיטקטורת הדסקרימנטור </a:t>
                </a:r>
                <a:r>
                  <a:rPr lang="en-US" dirty="0">
                    <a:latin typeface="Calibri" panose="020F0502020204030204" pitchFamily="34" charset="0"/>
                    <a:ea typeface="Calibri" panose="020F0502020204030204" pitchFamily="34" charset="0"/>
                    <a:cs typeface="Arial" panose="020B0604020202020204" pitchFamily="34" charset="0"/>
                  </a:rPr>
                  <a:t>PATCH GAN</a:t>
                </a:r>
                <a:r>
                  <a:rPr lang="he-IL" dirty="0">
                    <a:latin typeface="Calibri" panose="020F0502020204030204" pitchFamily="34" charset="0"/>
                    <a:ea typeface="Calibri" panose="020F0502020204030204" pitchFamily="34" charset="0"/>
                    <a:cs typeface="Arial" panose="020B0604020202020204" pitchFamily="34" charset="0"/>
                  </a:rPr>
                  <a:t> </a:t>
                </a:r>
                <a:br>
                  <a:rPr lang="en-US" dirty="0">
                    <a:latin typeface="Calibri" panose="020F0502020204030204" pitchFamily="34" charset="0"/>
                    <a:ea typeface="Calibri" panose="020F0502020204030204" pitchFamily="34" charset="0"/>
                    <a:cs typeface="Arial" panose="020B0604020202020204" pitchFamily="34" charset="0"/>
                  </a:rPr>
                </a:br>
                <a:r>
                  <a:rPr lang="he-IL" dirty="0">
                    <a:latin typeface="Calibri" panose="020F0502020204030204" pitchFamily="34" charset="0"/>
                    <a:ea typeface="Calibri" panose="020F0502020204030204" pitchFamily="34" charset="0"/>
                    <a:cs typeface="Arial" panose="020B0604020202020204" pitchFamily="34" charset="0"/>
                  </a:rPr>
                  <a:t>עוזרת לשמירת מבנים בתדרים גבוהים. הדסקרימנטור הרבה יותר אינפורמטיבי.</a:t>
                </a:r>
              </a:p>
              <a:p>
                <a:pPr algn="r" rtl="1"/>
                <a:endParaRPr lang="he-IL" sz="2000" dirty="0">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6" name="Content Placeholder 5">
                <a:extLst>
                  <a:ext uri="{FF2B5EF4-FFF2-40B4-BE49-F238E27FC236}">
                    <a16:creationId xmlns:a16="http://schemas.microsoft.com/office/drawing/2014/main" id="{618531CB-C601-C3C8-6616-7849EFDA1C35}"/>
                  </a:ext>
                </a:extLst>
              </p:cNvPr>
              <p:cNvSpPr>
                <a:spLocks noGrp="1" noRot="1" noChangeAspect="1" noMove="1" noResize="1" noEditPoints="1" noAdjustHandles="1" noChangeArrowheads="1" noChangeShapeType="1" noTextEdit="1"/>
              </p:cNvSpPr>
              <p:nvPr>
                <p:ph idx="1"/>
              </p:nvPr>
            </p:nvSpPr>
            <p:spPr>
              <a:xfrm>
                <a:off x="1188804" y="1416639"/>
                <a:ext cx="10325000" cy="3564436"/>
              </a:xfrm>
              <a:blipFill>
                <a:blip r:embed="rId4"/>
                <a:stretch>
                  <a:fillRect t="-3248" r="-649"/>
                </a:stretch>
              </a:blipFill>
            </p:spPr>
            <p:txBody>
              <a:bodyPr/>
              <a:lstStyle/>
              <a:p>
                <a:r>
                  <a:rPr lang="en-IL">
                    <a:noFill/>
                  </a:rPr>
                  <a:t> </a:t>
                </a:r>
              </a:p>
            </p:txBody>
          </p:sp>
        </mc:Fallback>
      </mc:AlternateContent>
      <p:pic>
        <p:nvPicPr>
          <p:cNvPr id="3" name="Picture 2" descr="A picture containing text, outdoor, blurry&#10;&#10;Description automatically generated">
            <a:extLst>
              <a:ext uri="{FF2B5EF4-FFF2-40B4-BE49-F238E27FC236}">
                <a16:creationId xmlns:a16="http://schemas.microsoft.com/office/drawing/2014/main" id="{DE5C5597-EBB2-02F7-9B59-EE04BBB178EF}"/>
              </a:ext>
            </a:extLst>
          </p:cNvPr>
          <p:cNvPicPr>
            <a:picLocks noChangeAspect="1"/>
          </p:cNvPicPr>
          <p:nvPr/>
        </p:nvPicPr>
        <p:blipFill>
          <a:blip r:embed="rId5"/>
          <a:stretch>
            <a:fillRect/>
          </a:stretch>
        </p:blipFill>
        <p:spPr>
          <a:xfrm>
            <a:off x="842617" y="4972766"/>
            <a:ext cx="11017374" cy="1649254"/>
          </a:xfrm>
          <a:prstGeom prst="rect">
            <a:avLst/>
          </a:prstGeom>
        </p:spPr>
      </p:pic>
    </p:spTree>
    <p:extLst>
      <p:ext uri="{BB962C8B-B14F-4D97-AF65-F5344CB8AC3E}">
        <p14:creationId xmlns:p14="http://schemas.microsoft.com/office/powerpoint/2010/main" val="2030614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F3ADB-767F-F151-16BE-993D7E0485E8}"/>
              </a:ext>
            </a:extLst>
          </p:cNvPr>
          <p:cNvSpPr>
            <a:spLocks noGrp="1"/>
          </p:cNvSpPr>
          <p:nvPr>
            <p:ph type="title"/>
          </p:nvPr>
        </p:nvSpPr>
        <p:spPr/>
        <p:txBody>
          <a:bodyPr/>
          <a:lstStyle/>
          <a:p>
            <a:pPr algn="r" rtl="1"/>
            <a:r>
              <a:rPr lang="he-IL" dirty="0"/>
              <a:t>תוצאות ריצת </a:t>
            </a:r>
            <a:r>
              <a:rPr lang="en-US" dirty="0"/>
              <a:t>SrPix2Pix</a:t>
            </a:r>
            <a:br>
              <a:rPr lang="en-US" dirty="0"/>
            </a:br>
            <a:endParaRPr lang="en-IL" dirty="0"/>
          </a:p>
        </p:txBody>
      </p:sp>
      <p:pic>
        <p:nvPicPr>
          <p:cNvPr id="5" name="Content Placeholder 4">
            <a:extLst>
              <a:ext uri="{FF2B5EF4-FFF2-40B4-BE49-F238E27FC236}">
                <a16:creationId xmlns:a16="http://schemas.microsoft.com/office/drawing/2014/main" id="{DCF37BAE-D711-8299-02BF-866DA12ECB39}"/>
              </a:ext>
            </a:extLst>
          </p:cNvPr>
          <p:cNvPicPr>
            <a:picLocks noGrp="1" noChangeAspect="1"/>
          </p:cNvPicPr>
          <p:nvPr>
            <p:ph idx="1"/>
          </p:nvPr>
        </p:nvPicPr>
        <p:blipFill>
          <a:blip r:embed="rId3"/>
          <a:stretch>
            <a:fillRect/>
          </a:stretch>
        </p:blipFill>
        <p:spPr>
          <a:xfrm>
            <a:off x="764361" y="1587525"/>
            <a:ext cx="7441708" cy="4351338"/>
          </a:xfrm>
        </p:spPr>
      </p:pic>
      <p:pic>
        <p:nvPicPr>
          <p:cNvPr id="6" name="Picture 5" descr="A close-up of a person's face&#10;&#10;Description automatically generated">
            <a:extLst>
              <a:ext uri="{FF2B5EF4-FFF2-40B4-BE49-F238E27FC236}">
                <a16:creationId xmlns:a16="http://schemas.microsoft.com/office/drawing/2014/main" id="{BC82234F-ED05-EB58-E5A2-25906BA1F6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39250" y="1986536"/>
            <a:ext cx="914400" cy="914400"/>
          </a:xfrm>
          <a:prstGeom prst="rect">
            <a:avLst/>
          </a:prstGeom>
          <a:noFill/>
          <a:ln>
            <a:noFill/>
          </a:ln>
        </p:spPr>
      </p:pic>
      <p:pic>
        <p:nvPicPr>
          <p:cNvPr id="7" name="Picture 6" descr="A person with brown hair&#10;&#10;Description automatically generated with low confidence">
            <a:extLst>
              <a:ext uri="{FF2B5EF4-FFF2-40B4-BE49-F238E27FC236}">
                <a16:creationId xmlns:a16="http://schemas.microsoft.com/office/drawing/2014/main" id="{72EE8E0E-60A7-20DC-CEDB-0C79EDBAA84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53650" y="1986536"/>
            <a:ext cx="914400" cy="914400"/>
          </a:xfrm>
          <a:prstGeom prst="rect">
            <a:avLst/>
          </a:prstGeom>
          <a:noFill/>
          <a:ln>
            <a:noFill/>
          </a:ln>
        </p:spPr>
      </p:pic>
      <p:pic>
        <p:nvPicPr>
          <p:cNvPr id="8" name="Picture 7" descr="A person with long hair and beard&#10;&#10;Description automatically generated with medium confidence">
            <a:extLst>
              <a:ext uri="{FF2B5EF4-FFF2-40B4-BE49-F238E27FC236}">
                <a16:creationId xmlns:a16="http://schemas.microsoft.com/office/drawing/2014/main" id="{D9016F93-BF8D-F703-56E7-979E0317630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239250" y="2900936"/>
            <a:ext cx="914400" cy="914400"/>
          </a:xfrm>
          <a:prstGeom prst="rect">
            <a:avLst/>
          </a:prstGeom>
          <a:noFill/>
          <a:ln>
            <a:noFill/>
          </a:ln>
        </p:spPr>
      </p:pic>
      <p:pic>
        <p:nvPicPr>
          <p:cNvPr id="9" name="Picture 8" descr="A person with long hair and beard&#10;&#10;Description automatically generated with low confidence">
            <a:extLst>
              <a:ext uri="{FF2B5EF4-FFF2-40B4-BE49-F238E27FC236}">
                <a16:creationId xmlns:a16="http://schemas.microsoft.com/office/drawing/2014/main" id="{EA7A3A67-741D-2478-B498-F5F54CA8FEC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153650" y="2900936"/>
            <a:ext cx="914400" cy="914400"/>
          </a:xfrm>
          <a:prstGeom prst="rect">
            <a:avLst/>
          </a:prstGeom>
          <a:noFill/>
          <a:ln>
            <a:noFill/>
          </a:ln>
        </p:spPr>
      </p:pic>
      <p:pic>
        <p:nvPicPr>
          <p:cNvPr id="10" name="Picture 9" descr="A person with a goatee&#10;&#10;Description automatically generated with low confidence">
            <a:extLst>
              <a:ext uri="{FF2B5EF4-FFF2-40B4-BE49-F238E27FC236}">
                <a16:creationId xmlns:a16="http://schemas.microsoft.com/office/drawing/2014/main" id="{35FDB264-F894-B085-2DAA-1087E37A385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229725" y="3815336"/>
            <a:ext cx="914400" cy="914400"/>
          </a:xfrm>
          <a:prstGeom prst="rect">
            <a:avLst/>
          </a:prstGeom>
          <a:noFill/>
          <a:ln>
            <a:noFill/>
          </a:ln>
        </p:spPr>
      </p:pic>
      <p:pic>
        <p:nvPicPr>
          <p:cNvPr id="12" name="Picture 11" descr="A person with a beard&#10;&#10;Description automatically generated with low confidence">
            <a:extLst>
              <a:ext uri="{FF2B5EF4-FFF2-40B4-BE49-F238E27FC236}">
                <a16:creationId xmlns:a16="http://schemas.microsoft.com/office/drawing/2014/main" id="{48D5DCE2-834B-24D0-4ECE-DCF7C4784A6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144125" y="3815336"/>
            <a:ext cx="914400" cy="914400"/>
          </a:xfrm>
          <a:prstGeom prst="rect">
            <a:avLst/>
          </a:prstGeom>
          <a:noFill/>
          <a:ln>
            <a:noFill/>
          </a:ln>
        </p:spPr>
      </p:pic>
      <p:pic>
        <p:nvPicPr>
          <p:cNvPr id="13" name="Picture 12" descr="A close-up of a person's face&#10;&#10;Description automatically generated">
            <a:extLst>
              <a:ext uri="{FF2B5EF4-FFF2-40B4-BE49-F238E27FC236}">
                <a16:creationId xmlns:a16="http://schemas.microsoft.com/office/drawing/2014/main" id="{E3007246-4E7E-7A5B-AFDF-6514771F467E}"/>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229725" y="4729736"/>
            <a:ext cx="914400" cy="914400"/>
          </a:xfrm>
          <a:prstGeom prst="rect">
            <a:avLst/>
          </a:prstGeom>
          <a:noFill/>
          <a:ln>
            <a:noFill/>
          </a:ln>
        </p:spPr>
      </p:pic>
      <p:pic>
        <p:nvPicPr>
          <p:cNvPr id="14" name="Picture 13" descr="A close-up of a person&#10;&#10;Description automatically generated">
            <a:extLst>
              <a:ext uri="{FF2B5EF4-FFF2-40B4-BE49-F238E27FC236}">
                <a16:creationId xmlns:a16="http://schemas.microsoft.com/office/drawing/2014/main" id="{E9ED9BEC-96FF-8928-4F8F-A6C1148DFFE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0144125" y="4729736"/>
            <a:ext cx="914400" cy="914400"/>
          </a:xfrm>
          <a:prstGeom prst="rect">
            <a:avLst/>
          </a:prstGeom>
          <a:noFill/>
          <a:ln>
            <a:noFill/>
          </a:ln>
        </p:spPr>
      </p:pic>
      <p:sp>
        <p:nvSpPr>
          <p:cNvPr id="15" name="Title 1">
            <a:extLst>
              <a:ext uri="{FF2B5EF4-FFF2-40B4-BE49-F238E27FC236}">
                <a16:creationId xmlns:a16="http://schemas.microsoft.com/office/drawing/2014/main" id="{B1803558-2A7C-33F6-9546-B1E6CD48D95A}"/>
              </a:ext>
            </a:extLst>
          </p:cNvPr>
          <p:cNvSpPr txBox="1">
            <a:spLocks/>
          </p:cNvSpPr>
          <p:nvPr/>
        </p:nvSpPr>
        <p:spPr>
          <a:xfrm>
            <a:off x="8494336" y="1758810"/>
            <a:ext cx="2573714" cy="259385"/>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en-US" dirty="0" err="1"/>
              <a:t>Wgan</a:t>
            </a:r>
            <a:r>
              <a:rPr lang="en-US" dirty="0"/>
              <a:t>       srPix2Pix01</a:t>
            </a:r>
            <a:endParaRPr lang="en-IL" dirty="0"/>
          </a:p>
        </p:txBody>
      </p:sp>
    </p:spTree>
    <p:extLst>
      <p:ext uri="{BB962C8B-B14F-4D97-AF65-F5344CB8AC3E}">
        <p14:creationId xmlns:p14="http://schemas.microsoft.com/office/powerpoint/2010/main" val="158157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FAB1A-7417-8506-79E8-585BE0D531F1}"/>
              </a:ext>
            </a:extLst>
          </p:cNvPr>
          <p:cNvSpPr>
            <a:spLocks noGrp="1"/>
          </p:cNvSpPr>
          <p:nvPr>
            <p:ph type="title"/>
          </p:nvPr>
        </p:nvSpPr>
        <p:spPr/>
        <p:txBody>
          <a:bodyPr/>
          <a:lstStyle/>
          <a:p>
            <a:pPr algn="r" rtl="1"/>
            <a:r>
              <a:rPr lang="he-IL" dirty="0"/>
              <a:t>בדיקת הצורך ב</a:t>
            </a:r>
            <a:r>
              <a:rPr lang="en-US" dirty="0"/>
              <a:t>transfer </a:t>
            </a:r>
            <a:r>
              <a:rPr lang="en-US" dirty="0" err="1"/>
              <a:t>learining</a:t>
            </a:r>
            <a:r>
              <a:rPr lang="he-IL" dirty="0"/>
              <a:t> עבור </a:t>
            </a:r>
            <a:r>
              <a:rPr lang="en-US" dirty="0"/>
              <a:t>srPix2Pix</a:t>
            </a:r>
            <a:endParaRPr lang="en-IL" dirty="0"/>
          </a:p>
        </p:txBody>
      </p:sp>
      <p:sp>
        <p:nvSpPr>
          <p:cNvPr id="8" name="Content Placeholder 7">
            <a:extLst>
              <a:ext uri="{FF2B5EF4-FFF2-40B4-BE49-F238E27FC236}">
                <a16:creationId xmlns:a16="http://schemas.microsoft.com/office/drawing/2014/main" id="{B71616FC-3CD6-3819-E512-EC63AFC853DD}"/>
              </a:ext>
            </a:extLst>
          </p:cNvPr>
          <p:cNvSpPr>
            <a:spLocks noGrp="1"/>
          </p:cNvSpPr>
          <p:nvPr>
            <p:ph idx="1"/>
          </p:nvPr>
        </p:nvSpPr>
        <p:spPr/>
        <p:txBody>
          <a:bodyPr/>
          <a:lstStyle/>
          <a:p>
            <a:endParaRPr lang="en-IL"/>
          </a:p>
        </p:txBody>
      </p:sp>
      <p:pic>
        <p:nvPicPr>
          <p:cNvPr id="10" name="Picture 9">
            <a:extLst>
              <a:ext uri="{FF2B5EF4-FFF2-40B4-BE49-F238E27FC236}">
                <a16:creationId xmlns:a16="http://schemas.microsoft.com/office/drawing/2014/main" id="{6B835F7F-FB3B-7803-6DA5-1C76C09DE1A4}"/>
              </a:ext>
            </a:extLst>
          </p:cNvPr>
          <p:cNvPicPr>
            <a:picLocks noChangeAspect="1"/>
          </p:cNvPicPr>
          <p:nvPr/>
        </p:nvPicPr>
        <p:blipFill>
          <a:blip r:embed="rId3"/>
          <a:stretch>
            <a:fillRect/>
          </a:stretch>
        </p:blipFill>
        <p:spPr>
          <a:xfrm>
            <a:off x="1515601" y="2366357"/>
            <a:ext cx="8743117" cy="3153641"/>
          </a:xfrm>
          <a:prstGeom prst="rect">
            <a:avLst/>
          </a:prstGeom>
        </p:spPr>
      </p:pic>
    </p:spTree>
    <p:extLst>
      <p:ext uri="{BB962C8B-B14F-4D97-AF65-F5344CB8AC3E}">
        <p14:creationId xmlns:p14="http://schemas.microsoft.com/office/powerpoint/2010/main" val="999404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D2B85-687A-31AE-CB2B-69444DADAD5E}"/>
              </a:ext>
            </a:extLst>
          </p:cNvPr>
          <p:cNvSpPr>
            <a:spLocks noGrp="1"/>
          </p:cNvSpPr>
          <p:nvPr>
            <p:ph type="title"/>
          </p:nvPr>
        </p:nvSpPr>
        <p:spPr/>
        <p:txBody>
          <a:bodyPr/>
          <a:lstStyle/>
          <a:p>
            <a:pPr algn="r" rtl="1"/>
            <a:r>
              <a:rPr lang="he-IL" dirty="0"/>
              <a:t>סקרית ארכיטקטורות –</a:t>
            </a:r>
            <a:r>
              <a:rPr lang="en-US" dirty="0" err="1"/>
              <a:t>SinGan</a:t>
            </a:r>
            <a:r>
              <a:rPr lang="en-US" dirty="0"/>
              <a:t> </a:t>
            </a:r>
            <a:endParaRPr lang="en-IL" dirty="0"/>
          </a:p>
        </p:txBody>
      </p:sp>
      <p:pic>
        <p:nvPicPr>
          <p:cNvPr id="4" name="Content Placeholder 3">
            <a:extLst>
              <a:ext uri="{FF2B5EF4-FFF2-40B4-BE49-F238E27FC236}">
                <a16:creationId xmlns:a16="http://schemas.microsoft.com/office/drawing/2014/main" id="{5C10C799-824C-7084-7F88-73A476A6223C}"/>
              </a:ext>
            </a:extLst>
          </p:cNvPr>
          <p:cNvPicPr>
            <a:picLocks noGrp="1" noChangeAspect="1"/>
          </p:cNvPicPr>
          <p:nvPr>
            <p:ph idx="1"/>
          </p:nvPr>
        </p:nvPicPr>
        <p:blipFill>
          <a:blip r:embed="rId3"/>
          <a:stretch>
            <a:fillRect/>
          </a:stretch>
        </p:blipFill>
        <p:spPr>
          <a:xfrm>
            <a:off x="149542" y="3823870"/>
            <a:ext cx="6492141" cy="2865106"/>
          </a:xfrm>
          <a:prstGeom prst="rect">
            <a:avLst/>
          </a:prstGeom>
        </p:spPr>
      </p:pic>
      <mc:AlternateContent xmlns:mc="http://schemas.openxmlformats.org/markup-compatibility/2006">
        <mc:Choice xmlns:a14="http://schemas.microsoft.com/office/drawing/2010/main" Requires="a14">
          <p:sp>
            <p:nvSpPr>
              <p:cNvPr id="5" name="Content Placeholder 9">
                <a:extLst>
                  <a:ext uri="{FF2B5EF4-FFF2-40B4-BE49-F238E27FC236}">
                    <a16:creationId xmlns:a16="http://schemas.microsoft.com/office/drawing/2014/main" id="{F576C6D4-D750-E0A8-D54A-AD744EA14571}"/>
                  </a:ext>
                </a:extLst>
              </p:cNvPr>
              <p:cNvSpPr txBox="1">
                <a:spLocks/>
              </p:cNvSpPr>
              <p:nvPr/>
            </p:nvSpPr>
            <p:spPr>
              <a:xfrm>
                <a:off x="60960" y="1393476"/>
                <a:ext cx="11797334" cy="536754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he-IL" sz="1800" dirty="0">
                    <a:solidFill>
                      <a:schemeClr val="tx1"/>
                    </a:solidFill>
                  </a:rPr>
                  <a:t>מציג אימון ארכיטקטורה המשתמשת באימון רשתות יריבות אשר מתאמן על תמונה יחידה. המאמר מציג שיטה לייצור כמה שינויים בתמונה היחידה המתקבלת</a:t>
                </a:r>
                <a:r>
                  <a:rPr lang="en-US" sz="1800" dirty="0">
                    <a:solidFill>
                      <a:schemeClr val="tx1"/>
                    </a:solidFill>
                  </a:rPr>
                  <a:t>.</a:t>
                </a:r>
              </a:p>
              <a:p>
                <a:pPr algn="r" rtl="1"/>
                <a:r>
                  <a:rPr lang="he-IL" sz="1800" dirty="0">
                    <a:solidFill>
                      <a:schemeClr val="tx1"/>
                    </a:solidFill>
                  </a:rPr>
                  <a:t>הארכיטקטורה משתמשת באימן </a:t>
                </a:r>
                <a:r>
                  <a:rPr lang="en-US" sz="1800" dirty="0">
                    <a:solidFill>
                      <a:schemeClr val="tx1"/>
                    </a:solidFill>
                  </a:rPr>
                  <a:t>progressive growing  </a:t>
                </a:r>
                <a:r>
                  <a:rPr lang="he-IL" sz="1800" dirty="0">
                    <a:solidFill>
                      <a:schemeClr val="tx1"/>
                    </a:solidFill>
                  </a:rPr>
                  <a:t>, אשר עוזר לארכיטקטורה ללמוד מאפייני טקסטורות בכמה רמות. בכל רמה נעשה אימון   </a:t>
                </a:r>
                <a:r>
                  <a:rPr lang="en-US" sz="1800" dirty="0">
                    <a:solidFill>
                      <a:schemeClr val="tx1"/>
                    </a:solidFill>
                  </a:rPr>
                  <a:t>WGAN GP </a:t>
                </a:r>
                <a:r>
                  <a:rPr lang="he-IL" sz="1800" dirty="0">
                    <a:solidFill>
                      <a:schemeClr val="tx1"/>
                    </a:solidFill>
                  </a:rPr>
                  <a:t>עם דסקרימנטור </a:t>
                </a:r>
                <a:r>
                  <a:rPr lang="en-US" sz="1800" dirty="0" err="1">
                    <a:solidFill>
                      <a:schemeClr val="tx1"/>
                    </a:solidFill>
                  </a:rPr>
                  <a:t>PatchGan</a:t>
                </a:r>
                <a:r>
                  <a:rPr lang="he-IL" sz="1800" dirty="0">
                    <a:solidFill>
                      <a:schemeClr val="tx1"/>
                    </a:solidFill>
                  </a:rPr>
                  <a:t>. לאחר אימון רמה מסוימת הדסקרימנטור נשאר ללא שימוש והגנרטור משומש לאימון הרמה הבאה כאשר משקולותיו נשארות מוקפאות. </a:t>
                </a:r>
                <a:endParaRPr lang="en-IL" sz="1800" dirty="0">
                  <a:solidFill>
                    <a:schemeClr val="tx1"/>
                  </a:solidFill>
                </a:endParaRPr>
              </a:p>
              <a:p>
                <a:pPr algn="r" rtl="1"/>
                <a:r>
                  <a:rPr lang="he-IL" sz="1800" dirty="0">
                    <a:solidFill>
                      <a:schemeClr val="tx1"/>
                    </a:solidFill>
                  </a:rPr>
                  <a:t>גודל המקטעים שהדסקרימנטור מייצר נשאר קבוע עבור כל גודל תמונה מיוצרת ברמות השונות, הדבר גורם לכך שכל רמה הדסקרימנטור  רואה מקטעים הולכים וקטנים מהתמונה, דבר הגורם לאימון אשר מתמקד בכל רמה ברמת דיוק אוביקטים שונה. ככל שהפאטץ באופן יחיס יותר קטן בתמונה הוא מתמקד באובייקטים יותר קטנים ובטקסטורות יותר חדות. ככל שהפאטץ באופן יחסי גדול הוא מתמקד באוביקטים יותר גדולים וקווי מתאר כללים</a:t>
                </a:r>
                <a:endParaRPr lang="en-US" sz="1800" dirty="0">
                  <a:solidFill>
                    <a:schemeClr val="tx1"/>
                  </a:solidFill>
                </a:endParaRPr>
              </a:p>
              <a:p>
                <a:pPr algn="r" rtl="1"/>
                <a14:m>
                  <m:oMath xmlns:m="http://schemas.openxmlformats.org/officeDocument/2006/math">
                    <m:sSub>
                      <m:sSubPr>
                        <m:ctrlPr>
                          <a:rPr lang="en-IL" sz="1800" i="1">
                            <a:solidFill>
                              <a:schemeClr val="tx1"/>
                            </a:solidFill>
                            <a:latin typeface="Cambria Math" panose="02040503050406030204" pitchFamily="18" charset="0"/>
                          </a:rPr>
                        </m:ctrlPr>
                      </m:sSubPr>
                      <m:e>
                        <m:sSub>
                          <m:sSubPr>
                            <m:ctrlPr>
                              <a:rPr lang="en-IL" sz="1800" i="1">
                                <a:solidFill>
                                  <a:schemeClr val="tx1"/>
                                </a:solidFill>
                                <a:latin typeface="Cambria Math" panose="02040503050406030204" pitchFamily="18" charset="0"/>
                              </a:rPr>
                            </m:ctrlPr>
                          </m:sSubPr>
                          <m:e>
                            <m:acc>
                              <m:accPr>
                                <m:chr m:val="̅"/>
                                <m:ctrlPr>
                                  <a:rPr lang="en-IL" sz="1800" i="1">
                                    <a:solidFill>
                                      <a:schemeClr val="tx1"/>
                                    </a:solidFill>
                                    <a:latin typeface="Cambria Math" panose="02040503050406030204" pitchFamily="18" charset="0"/>
                                  </a:rPr>
                                </m:ctrlPr>
                              </m:accPr>
                              <m:e>
                                <m:r>
                                  <a:rPr lang="en-US" sz="1800">
                                    <a:solidFill>
                                      <a:schemeClr val="tx1"/>
                                    </a:solidFill>
                                    <a:latin typeface="Cambria Math" panose="02040503050406030204" pitchFamily="18" charset="0"/>
                                  </a:rPr>
                                  <m:t>𝑋</m:t>
                                </m:r>
                              </m:e>
                            </m:acc>
                          </m:e>
                          <m:sub>
                            <m:r>
                              <a:rPr lang="en-US" sz="1800">
                                <a:solidFill>
                                  <a:schemeClr val="tx1"/>
                                </a:solidFill>
                                <a:latin typeface="Cambria Math" panose="02040503050406030204" pitchFamily="18" charset="0"/>
                              </a:rPr>
                              <m:t>𝑛</m:t>
                            </m:r>
                          </m:sub>
                        </m:sSub>
                        <m:r>
                          <a:rPr lang="en-US" sz="1800">
                            <a:solidFill>
                              <a:schemeClr val="tx1"/>
                            </a:solidFill>
                            <a:latin typeface="Cambria Math" panose="02040503050406030204" pitchFamily="18" charset="0"/>
                          </a:rPr>
                          <m:t>=</m:t>
                        </m:r>
                        <m:r>
                          <m:rPr>
                            <m:sty m:val="p"/>
                          </m:rPr>
                          <a:rPr lang="en-US" sz="1800">
                            <a:solidFill>
                              <a:schemeClr val="tx1"/>
                            </a:solidFill>
                            <a:latin typeface="Cambria Math" panose="02040503050406030204" pitchFamily="18" charset="0"/>
                          </a:rPr>
                          <m:t>G</m:t>
                        </m:r>
                      </m:e>
                      <m:sub>
                        <m:r>
                          <a:rPr lang="en-US" sz="1800">
                            <a:solidFill>
                              <a:schemeClr val="tx1"/>
                            </a:solidFill>
                            <a:latin typeface="Cambria Math" panose="02040503050406030204" pitchFamily="18" charset="0"/>
                          </a:rPr>
                          <m:t>𝑛</m:t>
                        </m:r>
                      </m:sub>
                    </m:sSub>
                    <m:d>
                      <m:dPr>
                        <m:ctrlPr>
                          <a:rPr lang="en-IL" sz="1800" i="1">
                            <a:solidFill>
                              <a:schemeClr val="tx1"/>
                            </a:solidFill>
                            <a:latin typeface="Cambria Math" panose="02040503050406030204" pitchFamily="18" charset="0"/>
                          </a:rPr>
                        </m:ctrlPr>
                      </m:dPr>
                      <m:e>
                        <m:sSub>
                          <m:sSubPr>
                            <m:ctrlPr>
                              <a:rPr lang="en-IL" sz="1800" i="1">
                                <a:solidFill>
                                  <a:schemeClr val="tx1"/>
                                </a:solidFill>
                                <a:latin typeface="Cambria Math" panose="02040503050406030204" pitchFamily="18" charset="0"/>
                              </a:rPr>
                            </m:ctrlPr>
                          </m:sSubPr>
                          <m:e>
                            <m:r>
                              <a:rPr lang="en-US" sz="1800">
                                <a:solidFill>
                                  <a:schemeClr val="tx1"/>
                                </a:solidFill>
                                <a:latin typeface="Cambria Math" panose="02040503050406030204" pitchFamily="18" charset="0"/>
                              </a:rPr>
                              <m:t>𝑍</m:t>
                            </m:r>
                          </m:e>
                          <m:sub>
                            <m:r>
                              <a:rPr lang="en-US" sz="1800">
                                <a:solidFill>
                                  <a:schemeClr val="tx1"/>
                                </a:solidFill>
                                <a:latin typeface="Cambria Math" panose="02040503050406030204" pitchFamily="18" charset="0"/>
                              </a:rPr>
                              <m:t>𝑛</m:t>
                            </m:r>
                          </m:sub>
                        </m:sSub>
                        <m:r>
                          <a:rPr lang="en-US"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acc>
                              <m:accPr>
                                <m:chr m:val="̅"/>
                                <m:ctrlPr>
                                  <a:rPr lang="en-IL" sz="1800" i="1">
                                    <a:solidFill>
                                      <a:schemeClr val="tx1"/>
                                    </a:solidFill>
                                    <a:latin typeface="Cambria Math" panose="02040503050406030204" pitchFamily="18" charset="0"/>
                                  </a:rPr>
                                </m:ctrlPr>
                              </m:accPr>
                              <m:e>
                                <m:r>
                                  <a:rPr lang="en-US" sz="1800">
                                    <a:solidFill>
                                      <a:schemeClr val="tx1"/>
                                    </a:solidFill>
                                    <a:latin typeface="Cambria Math" panose="02040503050406030204" pitchFamily="18" charset="0"/>
                                  </a:rPr>
                                  <m:t>𝑋</m:t>
                                </m:r>
                              </m:e>
                            </m:acc>
                          </m:e>
                          <m:sub>
                            <m:r>
                              <a:rPr lang="en-US" sz="1800">
                                <a:solidFill>
                                  <a:schemeClr val="tx1"/>
                                </a:solidFill>
                                <a:latin typeface="Cambria Math" panose="02040503050406030204" pitchFamily="18" charset="0"/>
                              </a:rPr>
                              <m:t>𝑛</m:t>
                            </m:r>
                            <m:r>
                              <a:rPr lang="en-US" sz="1800">
                                <a:solidFill>
                                  <a:schemeClr val="tx1"/>
                                </a:solidFill>
                                <a:latin typeface="Cambria Math" panose="02040503050406030204" pitchFamily="18" charset="0"/>
                              </a:rPr>
                              <m:t>+</m:t>
                            </m:r>
                            <m:r>
                              <a:rPr lang="en-US" sz="1800">
                                <a:solidFill>
                                  <a:schemeClr val="tx1"/>
                                </a:solidFill>
                                <a:latin typeface="Cambria Math" panose="02040503050406030204" pitchFamily="18" charset="0"/>
                              </a:rPr>
                              <m:t>1</m:t>
                            </m:r>
                          </m:sub>
                        </m:sSub>
                        <m:r>
                          <a:rPr lang="en-US" sz="1800">
                            <a:solidFill>
                              <a:schemeClr val="tx1"/>
                            </a:solidFill>
                            <a:latin typeface="Cambria Math" panose="02040503050406030204" pitchFamily="18" charset="0"/>
                          </a:rPr>
                          <m:t>)</m:t>
                        </m:r>
                        <m:sSup>
                          <m:sSupPr>
                            <m:ctrlPr>
                              <a:rPr lang="en-IL" sz="1800" i="1">
                                <a:solidFill>
                                  <a:schemeClr val="tx1"/>
                                </a:solidFill>
                                <a:latin typeface="Cambria Math" panose="02040503050406030204" pitchFamily="18" charset="0"/>
                              </a:rPr>
                            </m:ctrlPr>
                          </m:sSupPr>
                          <m:e>
                            <m:r>
                              <a:rPr lang="en-US" sz="1800">
                                <a:solidFill>
                                  <a:schemeClr val="tx1"/>
                                </a:solidFill>
                                <a:latin typeface="Cambria Math" panose="02040503050406030204" pitchFamily="18" charset="0"/>
                              </a:rPr>
                              <m:t>↑</m:t>
                            </m:r>
                          </m:e>
                          <m:sup>
                            <m:r>
                              <a:rPr lang="en-US" sz="1800">
                                <a:solidFill>
                                  <a:schemeClr val="tx1"/>
                                </a:solidFill>
                                <a:latin typeface="Cambria Math" panose="02040503050406030204" pitchFamily="18" charset="0"/>
                              </a:rPr>
                              <m:t>𝑟</m:t>
                            </m:r>
                          </m:sup>
                        </m:sSup>
                      </m:e>
                    </m:d>
                    <m:r>
                      <a:rPr lang="en-US"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a:rPr lang="en-US" sz="1800">
                            <a:solidFill>
                              <a:schemeClr val="tx1"/>
                            </a:solidFill>
                            <a:latin typeface="Cambria Math" panose="02040503050406030204" pitchFamily="18" charset="0"/>
                          </a:rPr>
                          <m:t>(</m:t>
                        </m:r>
                        <m:acc>
                          <m:accPr>
                            <m:chr m:val="̅"/>
                            <m:ctrlPr>
                              <a:rPr lang="en-IL" sz="1800" i="1">
                                <a:solidFill>
                                  <a:schemeClr val="tx1"/>
                                </a:solidFill>
                                <a:latin typeface="Cambria Math" panose="02040503050406030204" pitchFamily="18" charset="0"/>
                              </a:rPr>
                            </m:ctrlPr>
                          </m:accPr>
                          <m:e>
                            <m:r>
                              <a:rPr lang="en-US" sz="1800">
                                <a:solidFill>
                                  <a:schemeClr val="tx1"/>
                                </a:solidFill>
                                <a:latin typeface="Cambria Math" panose="02040503050406030204" pitchFamily="18" charset="0"/>
                              </a:rPr>
                              <m:t>𝑋</m:t>
                            </m:r>
                          </m:e>
                        </m:acc>
                      </m:e>
                      <m:sub>
                        <m:r>
                          <a:rPr lang="en-US" sz="1800">
                            <a:solidFill>
                              <a:schemeClr val="tx1"/>
                            </a:solidFill>
                            <a:latin typeface="Cambria Math" panose="02040503050406030204" pitchFamily="18" charset="0"/>
                          </a:rPr>
                          <m:t>𝑛</m:t>
                        </m:r>
                        <m:r>
                          <a:rPr lang="en-US" sz="1800">
                            <a:solidFill>
                              <a:schemeClr val="tx1"/>
                            </a:solidFill>
                            <a:latin typeface="Cambria Math" panose="02040503050406030204" pitchFamily="18" charset="0"/>
                          </a:rPr>
                          <m:t>+</m:t>
                        </m:r>
                        <m:r>
                          <a:rPr lang="en-US" sz="1800">
                            <a:solidFill>
                              <a:schemeClr val="tx1"/>
                            </a:solidFill>
                            <a:latin typeface="Cambria Math" panose="02040503050406030204" pitchFamily="18" charset="0"/>
                          </a:rPr>
                          <m:t>1</m:t>
                        </m:r>
                      </m:sub>
                    </m:sSub>
                    <m:r>
                      <a:rPr lang="en-US" sz="1800">
                        <a:solidFill>
                          <a:schemeClr val="tx1"/>
                        </a:solidFill>
                        <a:latin typeface="Cambria Math" panose="02040503050406030204" pitchFamily="18" charset="0"/>
                      </a:rPr>
                      <m:t>)</m:t>
                    </m:r>
                    <m:sSup>
                      <m:sSupPr>
                        <m:ctrlPr>
                          <a:rPr lang="en-IL" sz="1800" i="1">
                            <a:solidFill>
                              <a:schemeClr val="tx1"/>
                            </a:solidFill>
                            <a:latin typeface="Cambria Math" panose="02040503050406030204" pitchFamily="18" charset="0"/>
                          </a:rPr>
                        </m:ctrlPr>
                      </m:sSupPr>
                      <m:e>
                        <m:r>
                          <a:rPr lang="en-US" sz="1800">
                            <a:solidFill>
                              <a:schemeClr val="tx1"/>
                            </a:solidFill>
                            <a:latin typeface="Cambria Math" panose="02040503050406030204" pitchFamily="18" charset="0"/>
                          </a:rPr>
                          <m:t>↑</m:t>
                        </m:r>
                      </m:e>
                      <m:sup>
                        <m:r>
                          <a:rPr lang="en-US" sz="1800">
                            <a:solidFill>
                              <a:schemeClr val="tx1"/>
                            </a:solidFill>
                            <a:latin typeface="Cambria Math" panose="02040503050406030204" pitchFamily="18" charset="0"/>
                          </a:rPr>
                          <m:t>𝑟</m:t>
                        </m:r>
                      </m:sup>
                    </m:sSup>
                  </m:oMath>
                </a14:m>
                <a:endParaRPr lang="he-IL" sz="1800" dirty="0">
                  <a:solidFill>
                    <a:schemeClr val="tx1"/>
                  </a:solidFill>
                </a:endParaRPr>
              </a:p>
              <a:p>
                <a:pPr algn="r" rtl="1"/>
                <a14:m>
                  <m:oMath xmlns:m="http://schemas.openxmlformats.org/officeDocument/2006/math">
                    <m:sSub>
                      <m:sSubPr>
                        <m:ctrlPr>
                          <a:rPr lang="en-IL"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L</m:t>
                        </m:r>
                      </m:e>
                      <m:sub>
                        <m:r>
                          <a:rPr lang="en-US" sz="1800">
                            <a:solidFill>
                              <a:schemeClr val="tx1"/>
                            </a:solidFill>
                            <a:latin typeface="Cambria Math" panose="02040503050406030204" pitchFamily="18" charset="0"/>
                          </a:rPr>
                          <m:t>𝑟𝑒𝑐</m:t>
                        </m:r>
                      </m:sub>
                    </m:sSub>
                    <m:r>
                      <a:rPr lang="en-US" sz="1800">
                        <a:solidFill>
                          <a:schemeClr val="tx1"/>
                        </a:solidFill>
                        <a:latin typeface="Cambria Math" panose="02040503050406030204" pitchFamily="18" charset="0"/>
                      </a:rPr>
                      <m:t>(</m:t>
                    </m:r>
                    <m:r>
                      <m:rPr>
                        <m:sty m:val="p"/>
                      </m:rPr>
                      <a:rPr lang="en-US" sz="1800">
                        <a:solidFill>
                          <a:schemeClr val="tx1"/>
                        </a:solidFill>
                        <a:latin typeface="Cambria Math" panose="02040503050406030204" pitchFamily="18" charset="0"/>
                      </a:rPr>
                      <m:t>G</m:t>
                    </m:r>
                    <m:r>
                      <a:rPr lang="en-US"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a:rPr lang="he-IL"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G</m:t>
                            </m:r>
                          </m:e>
                          <m:sub>
                            <m:r>
                              <a:rPr lang="en-US" sz="1800">
                                <a:solidFill>
                                  <a:schemeClr val="tx1"/>
                                </a:solidFill>
                                <a:latin typeface="Cambria Math" panose="02040503050406030204" pitchFamily="18" charset="0"/>
                              </a:rPr>
                              <m:t>𝑛</m:t>
                            </m:r>
                          </m:sub>
                        </m:sSub>
                        <m:d>
                          <m:dPr>
                            <m:ctrlPr>
                              <a:rPr lang="en-IL" sz="1800" i="1">
                                <a:solidFill>
                                  <a:schemeClr val="tx1"/>
                                </a:solidFill>
                                <a:latin typeface="Cambria Math" panose="02040503050406030204" pitchFamily="18" charset="0"/>
                              </a:rPr>
                            </m:ctrlPr>
                          </m:dPr>
                          <m:e>
                            <m:r>
                              <a:rPr lang="en-US" sz="1800">
                                <a:solidFill>
                                  <a:schemeClr val="tx1"/>
                                </a:solidFill>
                                <a:latin typeface="Cambria Math" panose="02040503050406030204" pitchFamily="18" charset="0"/>
                              </a:rPr>
                              <m:t>0</m:t>
                            </m:r>
                            <m:r>
                              <a:rPr lang="en-US"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a:rPr lang="en-US" sz="1800">
                                    <a:solidFill>
                                      <a:schemeClr val="tx1"/>
                                    </a:solidFill>
                                    <a:latin typeface="Cambria Math" panose="02040503050406030204" pitchFamily="18" charset="0"/>
                                  </a:rPr>
                                  <m:t>(</m:t>
                                </m:r>
                                <m:acc>
                                  <m:accPr>
                                    <m:chr m:val="̅"/>
                                    <m:ctrlPr>
                                      <a:rPr lang="en-IL" sz="1800" i="1">
                                        <a:solidFill>
                                          <a:schemeClr val="tx1"/>
                                        </a:solidFill>
                                        <a:latin typeface="Cambria Math" panose="02040503050406030204" pitchFamily="18" charset="0"/>
                                      </a:rPr>
                                    </m:ctrlPr>
                                  </m:accPr>
                                  <m:e>
                                    <m:r>
                                      <a:rPr lang="en-US" sz="1800">
                                        <a:solidFill>
                                          <a:schemeClr val="tx1"/>
                                        </a:solidFill>
                                        <a:latin typeface="Cambria Math" panose="02040503050406030204" pitchFamily="18" charset="0"/>
                                      </a:rPr>
                                      <m:t>𝑋</m:t>
                                    </m:r>
                                  </m:e>
                                </m:acc>
                              </m:e>
                              <m:sub>
                                <m:r>
                                  <a:rPr lang="en-US" sz="1800">
                                    <a:solidFill>
                                      <a:schemeClr val="tx1"/>
                                    </a:solidFill>
                                    <a:latin typeface="Cambria Math" panose="02040503050406030204" pitchFamily="18" charset="0"/>
                                  </a:rPr>
                                  <m:t>𝑛</m:t>
                                </m:r>
                                <m:r>
                                  <a:rPr lang="en-US" sz="1800">
                                    <a:solidFill>
                                      <a:schemeClr val="tx1"/>
                                    </a:solidFill>
                                    <a:latin typeface="Cambria Math" panose="02040503050406030204" pitchFamily="18" charset="0"/>
                                  </a:rPr>
                                  <m:t>+</m:t>
                                </m:r>
                                <m:r>
                                  <a:rPr lang="en-US" sz="1800">
                                    <a:solidFill>
                                      <a:schemeClr val="tx1"/>
                                    </a:solidFill>
                                    <a:latin typeface="Cambria Math" panose="02040503050406030204" pitchFamily="18" charset="0"/>
                                  </a:rPr>
                                  <m:t>1</m:t>
                                </m:r>
                              </m:sub>
                            </m:sSub>
                            <m:r>
                              <a:rPr lang="en-US" sz="1800">
                                <a:solidFill>
                                  <a:schemeClr val="tx1"/>
                                </a:solidFill>
                                <a:latin typeface="Cambria Math" panose="02040503050406030204" pitchFamily="18" charset="0"/>
                              </a:rPr>
                              <m:t>)</m:t>
                            </m:r>
                            <m:sSup>
                              <m:sSupPr>
                                <m:ctrlPr>
                                  <a:rPr lang="en-IL" sz="1800" i="1">
                                    <a:solidFill>
                                      <a:schemeClr val="tx1"/>
                                    </a:solidFill>
                                    <a:latin typeface="Cambria Math" panose="02040503050406030204" pitchFamily="18" charset="0"/>
                                  </a:rPr>
                                </m:ctrlPr>
                              </m:sSupPr>
                              <m:e>
                                <m:r>
                                  <a:rPr lang="en-US" sz="1800">
                                    <a:solidFill>
                                      <a:schemeClr val="tx1"/>
                                    </a:solidFill>
                                    <a:latin typeface="Cambria Math" panose="02040503050406030204" pitchFamily="18" charset="0"/>
                                  </a:rPr>
                                  <m:t>↑</m:t>
                                </m:r>
                              </m:e>
                              <m:sup>
                                <m:r>
                                  <a:rPr lang="en-US" sz="1800">
                                    <a:solidFill>
                                      <a:schemeClr val="tx1"/>
                                    </a:solidFill>
                                    <a:latin typeface="Cambria Math" panose="02040503050406030204" pitchFamily="18" charset="0"/>
                                  </a:rPr>
                                  <m:t>𝑟</m:t>
                                </m:r>
                              </m:sup>
                            </m:sSup>
                          </m:e>
                        </m:d>
                        <m:r>
                          <a:rPr lang="en-US"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a:rPr lang="en-US" sz="1800">
                                <a:solidFill>
                                  <a:schemeClr val="tx1"/>
                                </a:solidFill>
                                <a:latin typeface="Cambria Math" panose="02040503050406030204" pitchFamily="18" charset="0"/>
                              </a:rPr>
                              <m:t>𝑋</m:t>
                            </m:r>
                          </m:e>
                          <m:sub>
                            <m:r>
                              <a:rPr lang="en-US" sz="1800">
                                <a:solidFill>
                                  <a:schemeClr val="tx1"/>
                                </a:solidFill>
                                <a:latin typeface="Cambria Math" panose="02040503050406030204" pitchFamily="18" charset="0"/>
                              </a:rPr>
                              <m:t>𝑛</m:t>
                            </m:r>
                          </m:sub>
                        </m:sSub>
                        <m:r>
                          <a:rPr lang="he-IL" sz="1800">
                            <a:solidFill>
                              <a:schemeClr val="tx1"/>
                            </a:solidFill>
                            <a:latin typeface="Cambria Math" panose="02040503050406030204" pitchFamily="18" charset="0"/>
                          </a:rPr>
                          <m:t>||</m:t>
                        </m:r>
                      </m:e>
                      <m:sub>
                        <m:r>
                          <m:rPr>
                            <m:sty m:val="p"/>
                          </m:rPr>
                          <a:rPr lang="en-US" sz="1800">
                            <a:solidFill>
                              <a:schemeClr val="tx1"/>
                            </a:solidFill>
                            <a:latin typeface="Cambria Math" panose="02040503050406030204" pitchFamily="18" charset="0"/>
                          </a:rPr>
                          <m:t>L</m:t>
                        </m:r>
                        <m:r>
                          <a:rPr lang="en-US" sz="1800">
                            <a:solidFill>
                              <a:schemeClr val="tx1"/>
                            </a:solidFill>
                            <a:latin typeface="Cambria Math" panose="02040503050406030204" pitchFamily="18" charset="0"/>
                          </a:rPr>
                          <m:t>2</m:t>
                        </m:r>
                      </m:sub>
                    </m:sSub>
                  </m:oMath>
                </a14:m>
                <a:endParaRPr lang="en-US" sz="1800" dirty="0">
                  <a:solidFill>
                    <a:schemeClr val="tx1"/>
                  </a:solidFill>
                </a:endParaRPr>
              </a:p>
              <a:p>
                <a:pPr algn="r" rtl="1"/>
                <a14:m>
                  <m:oMath xmlns:m="http://schemas.openxmlformats.org/officeDocument/2006/math">
                    <m:limLow>
                      <m:limLowPr>
                        <m:ctrlPr>
                          <a:rPr lang="en-IL" sz="1800" i="1">
                            <a:solidFill>
                              <a:schemeClr val="tx1"/>
                            </a:solidFill>
                            <a:latin typeface="Cambria Math" panose="02040503050406030204" pitchFamily="18" charset="0"/>
                          </a:rPr>
                        </m:ctrlPr>
                      </m:limLowPr>
                      <m:e>
                        <m:r>
                          <m:rPr>
                            <m:sty m:val="p"/>
                          </m:rPr>
                          <a:rPr lang="en-US" sz="1800">
                            <a:solidFill>
                              <a:schemeClr val="tx1"/>
                            </a:solidFill>
                            <a:latin typeface="Cambria Math" panose="02040503050406030204" pitchFamily="18" charset="0"/>
                          </a:rPr>
                          <m:t>argmin</m:t>
                        </m:r>
                      </m:e>
                      <m:lim>
                        <m:r>
                          <m:rPr>
                            <m:sty m:val="p"/>
                          </m:rPr>
                          <a:rPr lang="en-US" sz="1800">
                            <a:solidFill>
                              <a:schemeClr val="tx1"/>
                            </a:solidFill>
                            <a:latin typeface="Cambria Math" panose="02040503050406030204" pitchFamily="18" charset="0"/>
                          </a:rPr>
                          <m:t>G</m:t>
                        </m:r>
                      </m:lim>
                    </m:limLow>
                    <m:limLow>
                      <m:limLowPr>
                        <m:ctrlPr>
                          <a:rPr lang="en-IL" sz="1800" i="1">
                            <a:solidFill>
                              <a:schemeClr val="tx1"/>
                            </a:solidFill>
                            <a:latin typeface="Cambria Math" panose="02040503050406030204" pitchFamily="18" charset="0"/>
                          </a:rPr>
                        </m:ctrlPr>
                      </m:limLowPr>
                      <m:e>
                        <m:r>
                          <m:rPr>
                            <m:sty m:val="p"/>
                          </m:rPr>
                          <a:rPr lang="en-US" sz="1800">
                            <a:solidFill>
                              <a:schemeClr val="tx1"/>
                            </a:solidFill>
                            <a:latin typeface="Cambria Math" panose="02040503050406030204" pitchFamily="18" charset="0"/>
                          </a:rPr>
                          <m:t>argmax</m:t>
                        </m:r>
                      </m:e>
                      <m:lim>
                        <m:r>
                          <m:rPr>
                            <m:sty m:val="p"/>
                          </m:rPr>
                          <a:rPr lang="en-US" sz="1800">
                            <a:solidFill>
                              <a:schemeClr val="tx1"/>
                            </a:solidFill>
                            <a:latin typeface="Cambria Math" panose="02040503050406030204" pitchFamily="18" charset="0"/>
                          </a:rPr>
                          <m:t>D</m:t>
                        </m:r>
                      </m:lim>
                    </m:limLow>
                    <m:r>
                      <a:rPr lang="en-US" sz="1800">
                        <a:solidFill>
                          <a:schemeClr val="tx1"/>
                        </a:solidFill>
                        <a:latin typeface="Cambria Math" panose="02040503050406030204" pitchFamily="18" charset="0"/>
                      </a:rPr>
                      <m:t>𝐿</m:t>
                    </m:r>
                    <m:d>
                      <m:dPr>
                        <m:ctrlPr>
                          <a:rPr lang="en-IL" sz="1800" i="1">
                            <a:solidFill>
                              <a:schemeClr val="tx1"/>
                            </a:solidFill>
                            <a:latin typeface="Cambria Math" panose="02040503050406030204" pitchFamily="18" charset="0"/>
                          </a:rPr>
                        </m:ctrlPr>
                      </m:dPr>
                      <m:e>
                        <m:r>
                          <m:rPr>
                            <m:sty m:val="p"/>
                          </m:rPr>
                          <a:rPr lang="en-US" sz="1800">
                            <a:solidFill>
                              <a:schemeClr val="tx1"/>
                            </a:solidFill>
                            <a:latin typeface="Cambria Math" panose="02040503050406030204" pitchFamily="18" charset="0"/>
                          </a:rPr>
                          <m:t>G</m:t>
                        </m:r>
                        <m:r>
                          <a:rPr lang="en-US" sz="1800">
                            <a:solidFill>
                              <a:schemeClr val="tx1"/>
                            </a:solidFill>
                            <a:latin typeface="Cambria Math" panose="02040503050406030204" pitchFamily="18" charset="0"/>
                          </a:rPr>
                          <m:t>,</m:t>
                        </m:r>
                        <m:r>
                          <m:rPr>
                            <m:sty m:val="p"/>
                          </m:rPr>
                          <a:rPr lang="en-US" sz="1800">
                            <a:solidFill>
                              <a:schemeClr val="tx1"/>
                            </a:solidFill>
                            <a:latin typeface="Cambria Math" panose="02040503050406030204" pitchFamily="18" charset="0"/>
                          </a:rPr>
                          <m:t>D</m:t>
                        </m:r>
                      </m:e>
                    </m:d>
                    <m:r>
                      <a:rPr lang="en-US"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L</m:t>
                        </m:r>
                      </m:e>
                      <m:sub>
                        <m:r>
                          <m:rPr>
                            <m:sty m:val="p"/>
                          </m:rPr>
                          <a:rPr lang="en-US" sz="1800" b="0" i="0" smtClean="0">
                            <a:solidFill>
                              <a:schemeClr val="tx1"/>
                            </a:solidFill>
                            <a:latin typeface="Cambria Math" panose="02040503050406030204" pitchFamily="18" charset="0"/>
                          </a:rPr>
                          <m:t>WganGp</m:t>
                        </m:r>
                      </m:sub>
                    </m:sSub>
                    <m:d>
                      <m:dPr>
                        <m:ctrlPr>
                          <a:rPr lang="en-IL" sz="1800" i="1">
                            <a:solidFill>
                              <a:schemeClr val="tx1"/>
                            </a:solidFill>
                            <a:latin typeface="Cambria Math" panose="02040503050406030204" pitchFamily="18" charset="0"/>
                          </a:rPr>
                        </m:ctrlPr>
                      </m:dPr>
                      <m:e>
                        <m:r>
                          <a:rPr lang="en-US" sz="1800">
                            <a:solidFill>
                              <a:schemeClr val="tx1"/>
                            </a:solidFill>
                            <a:latin typeface="Cambria Math" panose="02040503050406030204" pitchFamily="18" charset="0"/>
                          </a:rPr>
                          <m:t>𝐺</m:t>
                        </m:r>
                        <m:r>
                          <a:rPr lang="en-US" sz="1800">
                            <a:solidFill>
                              <a:schemeClr val="tx1"/>
                            </a:solidFill>
                            <a:latin typeface="Cambria Math" panose="02040503050406030204" pitchFamily="18" charset="0"/>
                          </a:rPr>
                          <m:t>,</m:t>
                        </m:r>
                        <m:r>
                          <a:rPr lang="en-US" sz="1800">
                            <a:solidFill>
                              <a:schemeClr val="tx1"/>
                            </a:solidFill>
                            <a:latin typeface="Cambria Math" panose="02040503050406030204" pitchFamily="18" charset="0"/>
                          </a:rPr>
                          <m:t>𝐷</m:t>
                        </m:r>
                      </m:e>
                    </m:d>
                    <m:r>
                      <a:rPr lang="en-US" sz="1800">
                        <a:solidFill>
                          <a:schemeClr val="tx1"/>
                        </a:solidFill>
                        <a:latin typeface="Cambria Math" panose="02040503050406030204" pitchFamily="18" charset="0"/>
                      </a:rPr>
                      <m:t>+</m:t>
                    </m:r>
                    <m:sSub>
                      <m:sSubPr>
                        <m:ctrlPr>
                          <a:rPr lang="en-IL"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L</m:t>
                        </m:r>
                      </m:e>
                      <m:sub>
                        <m:r>
                          <a:rPr lang="en-US" sz="1800">
                            <a:solidFill>
                              <a:schemeClr val="tx1"/>
                            </a:solidFill>
                            <a:latin typeface="Cambria Math" panose="02040503050406030204" pitchFamily="18" charset="0"/>
                          </a:rPr>
                          <m:t>𝑟𝑒𝑐</m:t>
                        </m:r>
                      </m:sub>
                    </m:sSub>
                    <m:d>
                      <m:dPr>
                        <m:ctrlPr>
                          <a:rPr lang="en-IL" sz="1800" i="1">
                            <a:solidFill>
                              <a:schemeClr val="tx1"/>
                            </a:solidFill>
                            <a:latin typeface="Cambria Math" panose="02040503050406030204" pitchFamily="18" charset="0"/>
                          </a:rPr>
                        </m:ctrlPr>
                      </m:dPr>
                      <m:e>
                        <m:r>
                          <a:rPr lang="en-US" sz="1800">
                            <a:solidFill>
                              <a:schemeClr val="tx1"/>
                            </a:solidFill>
                            <a:latin typeface="Cambria Math" panose="02040503050406030204" pitchFamily="18" charset="0"/>
                          </a:rPr>
                          <m:t>𝐺</m:t>
                        </m:r>
                      </m:e>
                    </m:d>
                  </m:oMath>
                </a14:m>
                <a:endParaRPr lang="he-IL" sz="1800" dirty="0">
                  <a:solidFill>
                    <a:schemeClr val="tx1"/>
                  </a:solidFill>
                </a:endParaRPr>
              </a:p>
              <a:p>
                <a:pPr algn="r" rtl="1"/>
                <a:r>
                  <a:rPr lang="he-IL" sz="1800" dirty="0">
                    <a:solidFill>
                      <a:schemeClr val="tx1"/>
                    </a:solidFill>
                  </a:rPr>
                  <a:t>משתמשים בפונקציית הפסד </a:t>
                </a:r>
                <a:r>
                  <a:rPr lang="en-US" sz="1800" dirty="0">
                    <a:solidFill>
                      <a:schemeClr val="tx1"/>
                    </a:solidFill>
                  </a:rPr>
                  <a:t>WGAN GP</a:t>
                </a:r>
                <a:endParaRPr lang="he-IL" sz="1800" dirty="0">
                  <a:solidFill>
                    <a:schemeClr val="tx1"/>
                  </a:solidFill>
                </a:endParaRPr>
              </a:p>
              <a:p>
                <a:pPr algn="r" rtl="1"/>
                <a:endParaRPr lang="he-IL" sz="2400" dirty="0">
                  <a:solidFill>
                    <a:schemeClr val="tx1"/>
                  </a:solidFill>
                </a:endParaRPr>
              </a:p>
            </p:txBody>
          </p:sp>
        </mc:Choice>
        <mc:Fallback>
          <p:sp>
            <p:nvSpPr>
              <p:cNvPr id="5" name="Content Placeholder 9">
                <a:extLst>
                  <a:ext uri="{FF2B5EF4-FFF2-40B4-BE49-F238E27FC236}">
                    <a16:creationId xmlns:a16="http://schemas.microsoft.com/office/drawing/2014/main" id="{F576C6D4-D750-E0A8-D54A-AD744EA14571}"/>
                  </a:ext>
                </a:extLst>
              </p:cNvPr>
              <p:cNvSpPr txBox="1">
                <a:spLocks noRot="1" noChangeAspect="1" noMove="1" noResize="1" noEditPoints="1" noAdjustHandles="1" noChangeArrowheads="1" noChangeShapeType="1" noTextEdit="1"/>
              </p:cNvSpPr>
              <p:nvPr/>
            </p:nvSpPr>
            <p:spPr>
              <a:xfrm>
                <a:off x="60960" y="1393476"/>
                <a:ext cx="11797334" cy="5367542"/>
              </a:xfrm>
              <a:prstGeom prst="rect">
                <a:avLst/>
              </a:prstGeom>
              <a:blipFill>
                <a:blip r:embed="rId4"/>
                <a:stretch>
                  <a:fillRect l="-672" t="-568" r="-103"/>
                </a:stretch>
              </a:blipFill>
            </p:spPr>
            <p:txBody>
              <a:bodyPr/>
              <a:lstStyle/>
              <a:p>
                <a:r>
                  <a:rPr lang="en-IL">
                    <a:noFill/>
                  </a:rPr>
                  <a:t> </a:t>
                </a:r>
              </a:p>
            </p:txBody>
          </p:sp>
        </mc:Fallback>
      </mc:AlternateContent>
    </p:spTree>
    <p:extLst>
      <p:ext uri="{BB962C8B-B14F-4D97-AF65-F5344CB8AC3E}">
        <p14:creationId xmlns:p14="http://schemas.microsoft.com/office/powerpoint/2010/main" val="2047205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16BE-DCFF-86D8-A7DC-38AC79A5FC1A}"/>
              </a:ext>
            </a:extLst>
          </p:cNvPr>
          <p:cNvSpPr>
            <a:spLocks noGrp="1"/>
          </p:cNvSpPr>
          <p:nvPr>
            <p:ph type="title"/>
          </p:nvPr>
        </p:nvSpPr>
        <p:spPr/>
        <p:txBody>
          <a:bodyPr/>
          <a:lstStyle/>
          <a:p>
            <a:pPr algn="r" rtl="1"/>
            <a:r>
              <a:rPr lang="he-IL" dirty="0"/>
              <a:t>תוצאת ריצת </a:t>
            </a:r>
            <a:r>
              <a:rPr lang="en-US" dirty="0" err="1"/>
              <a:t>SinGan</a:t>
            </a:r>
            <a:endParaRPr lang="en-IL" dirty="0"/>
          </a:p>
        </p:txBody>
      </p:sp>
      <p:sp>
        <p:nvSpPr>
          <p:cNvPr id="3" name="Content Placeholder 2">
            <a:extLst>
              <a:ext uri="{FF2B5EF4-FFF2-40B4-BE49-F238E27FC236}">
                <a16:creationId xmlns:a16="http://schemas.microsoft.com/office/drawing/2014/main" id="{A6C58A2C-A518-A2DD-4399-46AA93ECE93C}"/>
              </a:ext>
            </a:extLst>
          </p:cNvPr>
          <p:cNvSpPr>
            <a:spLocks noGrp="1"/>
          </p:cNvSpPr>
          <p:nvPr>
            <p:ph idx="1"/>
          </p:nvPr>
        </p:nvSpPr>
        <p:spPr/>
        <p:txBody>
          <a:bodyPr/>
          <a:lstStyle/>
          <a:p>
            <a:endParaRPr lang="en-IL" dirty="0"/>
          </a:p>
        </p:txBody>
      </p:sp>
    </p:spTree>
    <p:extLst>
      <p:ext uri="{BB962C8B-B14F-4D97-AF65-F5344CB8AC3E}">
        <p14:creationId xmlns:p14="http://schemas.microsoft.com/office/powerpoint/2010/main" val="222299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770F0-1FA0-1DDB-DC8A-CC046F4C62CD}"/>
              </a:ext>
            </a:extLst>
          </p:cNvPr>
          <p:cNvSpPr>
            <a:spLocks noGrp="1"/>
          </p:cNvSpPr>
          <p:nvPr>
            <p:ph type="title"/>
          </p:nvPr>
        </p:nvSpPr>
        <p:spPr/>
        <p:txBody>
          <a:bodyPr/>
          <a:lstStyle/>
          <a:p>
            <a:pPr algn="r" rtl="1"/>
            <a:r>
              <a:rPr lang="he-IL" dirty="0"/>
              <a:t>הצגת אפליקציה להדגמת סופר רזולוציה ממצלמה </a:t>
            </a:r>
            <a:endParaRPr lang="en-IL" dirty="0"/>
          </a:p>
        </p:txBody>
      </p:sp>
      <p:sp>
        <p:nvSpPr>
          <p:cNvPr id="3" name="Content Placeholder 2">
            <a:extLst>
              <a:ext uri="{FF2B5EF4-FFF2-40B4-BE49-F238E27FC236}">
                <a16:creationId xmlns:a16="http://schemas.microsoft.com/office/drawing/2014/main" id="{709C384C-D1DC-902D-9CD8-27CB821C080D}"/>
              </a:ext>
            </a:extLst>
          </p:cNvPr>
          <p:cNvSpPr>
            <a:spLocks noGrp="1"/>
          </p:cNvSpPr>
          <p:nvPr>
            <p:ph idx="1"/>
          </p:nvPr>
        </p:nvSpPr>
        <p:spPr/>
        <p:txBody>
          <a:bodyPr/>
          <a:lstStyle/>
          <a:p>
            <a:endParaRPr lang="en-IL" dirty="0"/>
          </a:p>
        </p:txBody>
      </p:sp>
    </p:spTree>
    <p:extLst>
      <p:ext uri="{BB962C8B-B14F-4D97-AF65-F5344CB8AC3E}">
        <p14:creationId xmlns:p14="http://schemas.microsoft.com/office/powerpoint/2010/main" val="3309906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77972-E290-98FA-437E-DEA4C749FAF2}"/>
              </a:ext>
            </a:extLst>
          </p:cNvPr>
          <p:cNvSpPr>
            <a:spLocks noGrp="1"/>
          </p:cNvSpPr>
          <p:nvPr>
            <p:ph type="title"/>
          </p:nvPr>
        </p:nvSpPr>
        <p:spPr/>
        <p:txBody>
          <a:bodyPr/>
          <a:lstStyle/>
          <a:p>
            <a:pPr algn="r" rtl="1"/>
            <a:r>
              <a:rPr lang="he-IL" dirty="0"/>
              <a:t>דיון על המשך הפרויקט</a:t>
            </a:r>
            <a:endParaRPr lang="en-IL" dirty="0"/>
          </a:p>
        </p:txBody>
      </p:sp>
      <p:sp>
        <p:nvSpPr>
          <p:cNvPr id="3" name="Content Placeholder 2">
            <a:extLst>
              <a:ext uri="{FF2B5EF4-FFF2-40B4-BE49-F238E27FC236}">
                <a16:creationId xmlns:a16="http://schemas.microsoft.com/office/drawing/2014/main" id="{E9CB29D9-F942-1F26-6754-723D495E5B47}"/>
              </a:ext>
            </a:extLst>
          </p:cNvPr>
          <p:cNvSpPr>
            <a:spLocks noGrp="1"/>
          </p:cNvSpPr>
          <p:nvPr>
            <p:ph idx="1"/>
          </p:nvPr>
        </p:nvSpPr>
        <p:spPr/>
        <p:txBody>
          <a:bodyPr/>
          <a:lstStyle/>
          <a:p>
            <a:pPr algn="r" rtl="1"/>
            <a:r>
              <a:rPr lang="he-IL" dirty="0"/>
              <a:t>בחינת הגדלת רזולוציה בפקטור גדול יותר, האם צריך להציג פתרונות אחרים או שאותם פתרונות עובדים.</a:t>
            </a:r>
            <a:endParaRPr lang="en-US" dirty="0"/>
          </a:p>
          <a:p>
            <a:pPr algn="r" rtl="1"/>
            <a:r>
              <a:rPr lang="he-IL" dirty="0"/>
              <a:t>יצירת רנדומיות במאפיינים הממוצאים בתוצרים של הרשת הגנרטיבית.</a:t>
            </a:r>
          </a:p>
          <a:p>
            <a:pPr algn="r" rtl="1"/>
            <a:r>
              <a:rPr lang="he-IL" dirty="0"/>
              <a:t>איך סוגי דאטה שונים עובדים עם הארכיטקטורות השונות.</a:t>
            </a:r>
          </a:p>
          <a:p>
            <a:pPr algn="r" rtl="1"/>
            <a:endParaRPr lang="en-IL" dirty="0"/>
          </a:p>
        </p:txBody>
      </p:sp>
    </p:spTree>
    <p:extLst>
      <p:ext uri="{BB962C8B-B14F-4D97-AF65-F5344CB8AC3E}">
        <p14:creationId xmlns:p14="http://schemas.microsoft.com/office/powerpoint/2010/main" val="3818753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6FA56-6585-AB96-7210-769F509FA626}"/>
              </a:ext>
            </a:extLst>
          </p:cNvPr>
          <p:cNvSpPr>
            <a:spLocks noGrp="1"/>
          </p:cNvSpPr>
          <p:nvPr>
            <p:ph type="title"/>
          </p:nvPr>
        </p:nvSpPr>
        <p:spPr/>
        <p:txBody>
          <a:bodyPr/>
          <a:lstStyle/>
          <a:p>
            <a:pPr algn="r" rtl="1"/>
            <a:r>
              <a:rPr lang="he-IL" dirty="0"/>
              <a:t>סיכום</a:t>
            </a:r>
            <a:endParaRPr lang="en-IL" dirty="0"/>
          </a:p>
        </p:txBody>
      </p:sp>
      <p:sp>
        <p:nvSpPr>
          <p:cNvPr id="3" name="Content Placeholder 2">
            <a:extLst>
              <a:ext uri="{FF2B5EF4-FFF2-40B4-BE49-F238E27FC236}">
                <a16:creationId xmlns:a16="http://schemas.microsoft.com/office/drawing/2014/main" id="{A6B90348-9D6A-A268-4837-811BA8883082}"/>
              </a:ext>
            </a:extLst>
          </p:cNvPr>
          <p:cNvSpPr>
            <a:spLocks noGrp="1"/>
          </p:cNvSpPr>
          <p:nvPr>
            <p:ph idx="1"/>
          </p:nvPr>
        </p:nvSpPr>
        <p:spPr/>
        <p:txBody>
          <a:bodyPr/>
          <a:lstStyle/>
          <a:p>
            <a:pPr algn="r" rtl="1"/>
            <a:r>
              <a:rPr lang="he-IL" dirty="0"/>
              <a:t>הראנו כי לארכיקטורות </a:t>
            </a:r>
            <a:r>
              <a:rPr lang="en-US" dirty="0"/>
              <a:t>GAN</a:t>
            </a:r>
            <a:r>
              <a:rPr lang="he-IL" dirty="0"/>
              <a:t> ישנה יכולת להשלמת מידע חסר מתוך המרחב הסמוי אותו היא למדה</a:t>
            </a:r>
          </a:p>
          <a:p>
            <a:pPr algn="r" rtl="1"/>
            <a:r>
              <a:rPr lang="he-IL" dirty="0"/>
              <a:t>סקרנו מספר ארכיטקטורת </a:t>
            </a:r>
            <a:r>
              <a:rPr lang="en-US" dirty="0"/>
              <a:t>GAN</a:t>
            </a:r>
            <a:r>
              <a:rPr lang="he-IL" dirty="0"/>
              <a:t>, והצורך שהן עונות עליהם. הראינו איך שימוש בעקרונות מארכיטקטורות אלה משפיע על ארכיטקטורת </a:t>
            </a:r>
            <a:r>
              <a:rPr lang="en-US" dirty="0" err="1"/>
              <a:t>SRGan</a:t>
            </a:r>
            <a:endParaRPr lang="he-IL" dirty="0"/>
          </a:p>
          <a:p>
            <a:pPr algn="r" rtl="1"/>
            <a:r>
              <a:rPr lang="he-IL" dirty="0"/>
              <a:t>הסברנו למה אימון רשת </a:t>
            </a:r>
            <a:r>
              <a:rPr lang="en-US" dirty="0"/>
              <a:t>GAN</a:t>
            </a:r>
            <a:r>
              <a:rPr lang="he-IL" dirty="0"/>
              <a:t> הוא קשה.</a:t>
            </a:r>
          </a:p>
          <a:p>
            <a:pPr algn="r" rtl="1"/>
            <a:r>
              <a:rPr lang="he-IL" dirty="0"/>
              <a:t>סקרנו מספר שיטות מדידת תוצרי הארכיטקטורה. והראינו התאמה של התוצאות המיוצרות למדידות אלה</a:t>
            </a:r>
          </a:p>
          <a:p>
            <a:pPr algn="r" rtl="1"/>
            <a:endParaRPr lang="en-IL" dirty="0"/>
          </a:p>
        </p:txBody>
      </p:sp>
    </p:spTree>
    <p:extLst>
      <p:ext uri="{BB962C8B-B14F-4D97-AF65-F5344CB8AC3E}">
        <p14:creationId xmlns:p14="http://schemas.microsoft.com/office/powerpoint/2010/main" val="1123559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D8652-F26A-7929-E96E-19438C09AF55}"/>
              </a:ext>
            </a:extLst>
          </p:cNvPr>
          <p:cNvSpPr>
            <a:spLocks noGrp="1"/>
          </p:cNvSpPr>
          <p:nvPr>
            <p:ph type="title"/>
          </p:nvPr>
        </p:nvSpPr>
        <p:spPr>
          <a:xfrm>
            <a:off x="684223" y="721945"/>
            <a:ext cx="10611627" cy="1916619"/>
          </a:xfrm>
        </p:spPr>
        <p:txBody>
          <a:bodyPr>
            <a:normAutofit/>
          </a:bodyPr>
          <a:lstStyle/>
          <a:p>
            <a:pPr algn="r" rtl="1"/>
            <a:r>
              <a:rPr lang="he-IL"/>
              <a:t>מדוע להשתמש בארכיטקטורת </a:t>
            </a:r>
            <a:r>
              <a:rPr lang="en-US"/>
              <a:t>GAN</a:t>
            </a:r>
            <a:r>
              <a:rPr lang="he-IL"/>
              <a:t> לשינוי ערכי תמונה</a:t>
            </a:r>
            <a:endParaRPr lang="en-IL" dirty="0"/>
          </a:p>
        </p:txBody>
      </p:sp>
      <p:sp>
        <p:nvSpPr>
          <p:cNvPr id="3" name="Content Placeholder 2">
            <a:extLst>
              <a:ext uri="{FF2B5EF4-FFF2-40B4-BE49-F238E27FC236}">
                <a16:creationId xmlns:a16="http://schemas.microsoft.com/office/drawing/2014/main" id="{BCFFFB95-2188-6ABE-E758-9627D58FB314}"/>
              </a:ext>
            </a:extLst>
          </p:cNvPr>
          <p:cNvSpPr>
            <a:spLocks noGrp="1"/>
          </p:cNvSpPr>
          <p:nvPr>
            <p:ph idx="1"/>
          </p:nvPr>
        </p:nvSpPr>
        <p:spPr>
          <a:xfrm>
            <a:off x="691078" y="2893475"/>
            <a:ext cx="4981486" cy="3242577"/>
          </a:xfrm>
        </p:spPr>
        <p:txBody>
          <a:bodyPr anchor="ctr">
            <a:normAutofit/>
          </a:bodyPr>
          <a:lstStyle/>
          <a:p>
            <a:pPr algn="r" rtl="1">
              <a:lnSpc>
                <a:spcPct val="100000"/>
              </a:lnSpc>
            </a:pPr>
            <a:r>
              <a:rPr lang="he-IL" sz="1600"/>
              <a:t>שימוש בארכיטקטורת </a:t>
            </a:r>
            <a:r>
              <a:rPr lang="en-US" sz="1600"/>
              <a:t>GAN</a:t>
            </a:r>
            <a:r>
              <a:rPr lang="he-IL" sz="1600"/>
              <a:t> דוחף את תהליך ייצור התמונה לתמונות הנראות אמיתיות וחדות. ניתן להחליט על הייחס והמשקל שנותנים לפרמטר הדיוק של שחזור התמונה למול פרמטר החדות.</a:t>
            </a:r>
            <a:endParaRPr lang="en-US" sz="1600"/>
          </a:p>
          <a:p>
            <a:pPr algn="r" rtl="1">
              <a:lnSpc>
                <a:spcPct val="100000"/>
              </a:lnSpc>
            </a:pPr>
            <a:r>
              <a:rPr lang="he-IL" sz="1600"/>
              <a:t>לארכיטקטורת </a:t>
            </a:r>
            <a:r>
              <a:rPr lang="en-US" sz="1600"/>
              <a:t>GAN</a:t>
            </a:r>
            <a:r>
              <a:rPr lang="he-IL" sz="1600"/>
              <a:t> ישנה יכולת של השלמת מידע מהמרחב אותו היא לומדת.</a:t>
            </a:r>
            <a:endParaRPr lang="en-US" sz="1600"/>
          </a:p>
          <a:p>
            <a:pPr algn="r" rtl="1">
              <a:lnSpc>
                <a:spcPct val="100000"/>
              </a:lnSpc>
            </a:pPr>
            <a:r>
              <a:rPr lang="he-IL" sz="1600"/>
              <a:t>שימוש ב </a:t>
            </a:r>
            <a:r>
              <a:rPr lang="en-US" sz="1600"/>
              <a:t>MSE</a:t>
            </a:r>
            <a:r>
              <a:rPr lang="he-IL" sz="1600"/>
              <a:t> על מרחק הפיקסלים מתקשה לשחזר תמונה בייחוד כאשר יש מגוון אפשרויות לשחזור. לרוב מתקבל הערך הממוצע בין האפשרויות אשר לא בהכרך זהו ערך מהעולם האמיתי.</a:t>
            </a:r>
          </a:p>
          <a:p>
            <a:pPr algn="r" rtl="1">
              <a:lnSpc>
                <a:spcPct val="100000"/>
              </a:lnSpc>
            </a:pPr>
            <a:endParaRPr lang="he-IL" sz="1600"/>
          </a:p>
          <a:p>
            <a:pPr>
              <a:lnSpc>
                <a:spcPct val="100000"/>
              </a:lnSpc>
            </a:pPr>
            <a:endParaRPr lang="en-IL" sz="1600" dirty="0"/>
          </a:p>
        </p:txBody>
      </p:sp>
      <p:pic>
        <p:nvPicPr>
          <p:cNvPr id="7" name="Picture 6">
            <a:extLst>
              <a:ext uri="{FF2B5EF4-FFF2-40B4-BE49-F238E27FC236}">
                <a16:creationId xmlns:a16="http://schemas.microsoft.com/office/drawing/2014/main" id="{73763F02-A76F-0668-10AB-447D3ACCEC59}"/>
              </a:ext>
            </a:extLst>
          </p:cNvPr>
          <p:cNvPicPr>
            <a:picLocks noChangeAspect="1"/>
          </p:cNvPicPr>
          <p:nvPr/>
        </p:nvPicPr>
        <p:blipFill>
          <a:blip r:embed="rId3"/>
          <a:stretch>
            <a:fillRect/>
          </a:stretch>
        </p:blipFill>
        <p:spPr>
          <a:xfrm>
            <a:off x="5546765" y="2745076"/>
            <a:ext cx="6358204" cy="2607881"/>
          </a:xfrm>
          <a:prstGeom prst="rect">
            <a:avLst/>
          </a:prstGeom>
        </p:spPr>
      </p:pic>
      <p:pic>
        <p:nvPicPr>
          <p:cNvPr id="4" name="Content Placeholder 6">
            <a:extLst>
              <a:ext uri="{FF2B5EF4-FFF2-40B4-BE49-F238E27FC236}">
                <a16:creationId xmlns:a16="http://schemas.microsoft.com/office/drawing/2014/main" id="{6018D168-76C6-7E3C-F099-9C922DAACA34}"/>
              </a:ext>
            </a:extLst>
          </p:cNvPr>
          <p:cNvPicPr>
            <a:picLocks noChangeAspect="1"/>
          </p:cNvPicPr>
          <p:nvPr/>
        </p:nvPicPr>
        <p:blipFill>
          <a:blip r:embed="rId4"/>
          <a:stretch>
            <a:fillRect/>
          </a:stretch>
        </p:blipFill>
        <p:spPr>
          <a:xfrm>
            <a:off x="10699227" y="5435773"/>
            <a:ext cx="400050" cy="576263"/>
          </a:xfrm>
          <a:prstGeom prst="rect">
            <a:avLst/>
          </a:prstGeom>
        </p:spPr>
      </p:pic>
    </p:spTree>
    <p:extLst>
      <p:ext uri="{BB962C8B-B14F-4D97-AF65-F5344CB8AC3E}">
        <p14:creationId xmlns:p14="http://schemas.microsoft.com/office/powerpoint/2010/main" val="1985371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5275-F362-813A-4A59-1177CE15023F}"/>
              </a:ext>
            </a:extLst>
          </p:cNvPr>
          <p:cNvSpPr>
            <a:spLocks noGrp="1"/>
          </p:cNvSpPr>
          <p:nvPr>
            <p:ph type="title"/>
          </p:nvPr>
        </p:nvSpPr>
        <p:spPr/>
        <p:txBody>
          <a:bodyPr/>
          <a:lstStyle/>
          <a:p>
            <a:pPr algn="r" rtl="1"/>
            <a:r>
              <a:rPr lang="en-US" dirty="0" err="1"/>
              <a:t>מבנה</a:t>
            </a:r>
            <a:r>
              <a:rPr lang="en-US" dirty="0"/>
              <a:t> </a:t>
            </a:r>
            <a:r>
              <a:rPr lang="he-IL" dirty="0"/>
              <a:t>הארכיטקטורת </a:t>
            </a:r>
            <a:r>
              <a:rPr lang="en-US" dirty="0"/>
              <a:t>GAN</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8B699B-D331-80ED-8B7A-995D2E197CB0}"/>
                  </a:ext>
                </a:extLst>
              </p:cNvPr>
              <p:cNvSpPr>
                <a:spLocks noGrp="1"/>
              </p:cNvSpPr>
              <p:nvPr>
                <p:ph idx="1"/>
              </p:nvPr>
            </p:nvSpPr>
            <p:spPr/>
            <p:txBody>
              <a:bodyPr>
                <a:normAutofit/>
              </a:bodyPr>
              <a:lstStyle/>
              <a:p>
                <a:pPr algn="r" rtl="1">
                  <a:lnSpc>
                    <a:spcPct val="100000"/>
                  </a:lnSpc>
                </a:pPr>
                <a:r>
                  <a:rPr lang="he-IL" sz="1500" dirty="0"/>
                  <a:t>מכילה שתי רשתות יריבות המתחרות בינהן.</a:t>
                </a:r>
              </a:p>
              <a:p>
                <a:pPr algn="r" rtl="1">
                  <a:lnSpc>
                    <a:spcPct val="100000"/>
                  </a:lnSpc>
                </a:pPr>
                <a:r>
                  <a:rPr lang="he-IL" sz="1500" dirty="0"/>
                  <a:t>דיסקרימנטור – </a:t>
                </a:r>
              </a:p>
              <a:p>
                <a:pPr lvl="1" algn="r" rtl="1">
                  <a:lnSpc>
                    <a:spcPct val="100000"/>
                  </a:lnSpc>
                </a:pPr>
                <a:r>
                  <a:rPr lang="he-IL" sz="1300" dirty="0"/>
                  <a:t>קלט לסרוגין</a:t>
                </a:r>
                <a:r>
                  <a:rPr lang="en-US" sz="1300" dirty="0"/>
                  <a:t>,</a:t>
                </a:r>
                <a:r>
                  <a:rPr lang="he-IL" sz="1300" dirty="0"/>
                  <a:t> אוביקטים מהעולם האמיתי ומהרשת הגנרטבית</a:t>
                </a:r>
              </a:p>
              <a:p>
                <a:pPr lvl="1" algn="r" rtl="1">
                  <a:lnSpc>
                    <a:spcPct val="100000"/>
                  </a:lnSpc>
                </a:pPr>
                <a:r>
                  <a:rPr lang="he-IL" sz="1300" dirty="0"/>
                  <a:t>מטרתו לסווג את מקור הקלט</a:t>
                </a:r>
              </a:p>
              <a:p>
                <a:pPr lvl="1" algn="r" rtl="1">
                  <a:lnSpc>
                    <a:spcPct val="100000"/>
                  </a:lnSpc>
                </a:pPr>
                <a:endParaRPr lang="he-IL" sz="1300" dirty="0"/>
              </a:p>
              <a:p>
                <a:pPr algn="r" rtl="1">
                  <a:lnSpc>
                    <a:spcPct val="100000"/>
                  </a:lnSpc>
                </a:pPr>
                <a:r>
                  <a:rPr lang="he-IL" sz="1500" dirty="0"/>
                  <a:t>גנרטור – </a:t>
                </a:r>
              </a:p>
              <a:p>
                <a:pPr lvl="1" algn="r" rtl="1">
                  <a:lnSpc>
                    <a:spcPct val="100000"/>
                  </a:lnSpc>
                </a:pPr>
                <a:r>
                  <a:rPr lang="he-IL" sz="1300" dirty="0"/>
                  <a:t>קלט רעש</a:t>
                </a:r>
                <a:r>
                  <a:rPr lang="en-US" sz="1300" dirty="0"/>
                  <a:t> </a:t>
                </a:r>
                <a:r>
                  <a:rPr lang="he-IL" sz="1300" dirty="0"/>
                  <a:t>( בפרויקט שלי, תמונה ברזולוציה נמוכה)</a:t>
                </a:r>
              </a:p>
              <a:p>
                <a:pPr lvl="1" algn="r" rtl="1">
                  <a:lnSpc>
                    <a:spcPct val="100000"/>
                  </a:lnSpc>
                </a:pPr>
                <a:r>
                  <a:rPr lang="he-IL" sz="1300" dirty="0"/>
                  <a:t>מטרתו לייצר דוגמאות שיגרמו לטעות בסיווג הדסקרימנטור למקור ההגעה של הקלט</a:t>
                </a:r>
              </a:p>
              <a:p>
                <a:pPr marL="228600" lvl="1" indent="0" algn="r" rtl="1">
                  <a:lnSpc>
                    <a:spcPct val="100000"/>
                  </a:lnSpc>
                  <a:buNone/>
                </a:pPr>
                <a:endParaRPr lang="he-IL" sz="1300" dirty="0"/>
              </a:p>
              <a:p>
                <a:pPr marL="228600" lvl="1" indent="0" algn="r" rtl="1">
                  <a:lnSpc>
                    <a:spcPct val="100000"/>
                  </a:lnSpc>
                  <a:buNone/>
                </a:pPr>
                <a:endParaRPr lang="he-IL" sz="1300" dirty="0"/>
              </a:p>
              <a:p>
                <a:pPr marL="228600" lvl="1" indent="0" algn="r" rtl="1">
                  <a:lnSpc>
                    <a:spcPct val="100000"/>
                  </a:lnSpc>
                  <a:buNone/>
                </a:pPr>
                <a:r>
                  <a:rPr lang="he-IL" sz="1300" dirty="0"/>
                  <a:t>בשלב אימון הארכיטקטורה, הרשת הגנרטיבית מקבלת משוב בעזרת  אלגוריתם</a:t>
                </a:r>
                <a:r>
                  <a:rPr lang="en-US" sz="1300" dirty="0"/>
                  <a:t> back propagation </a:t>
                </a:r>
                <a:r>
                  <a:rPr lang="he-IL" sz="1300" dirty="0"/>
                  <a:t>עבור איזה מהתוצרים מקבלים ערכים גובהים ברשת הדסקרימנטיבית על פי פונקציית ההפסד. </a:t>
                </a:r>
              </a:p>
              <a:p>
                <a:pPr marL="228600" lvl="1" indent="0" algn="r" rtl="1">
                  <a:lnSpc>
                    <a:spcPct val="100000"/>
                  </a:lnSpc>
                  <a:buNone/>
                </a:pPr>
                <a:r>
                  <a:rPr lang="he-IL" sz="1400" dirty="0"/>
                  <a:t>פונקציית ההפסד </a:t>
                </a:r>
                <a:r>
                  <a:rPr lang="en-US" sz="1400" dirty="0"/>
                  <a:t>BCE</a:t>
                </a:r>
                <a:r>
                  <a:rPr lang="he-IL" sz="1400" dirty="0"/>
                  <a:t> – </a:t>
                </a:r>
              </a:p>
              <a:p>
                <a:pPr marL="228600" lvl="1" indent="0" algn="r" rtl="1">
                  <a:lnSpc>
                    <a:spcPct val="100000"/>
                  </a:lnSpc>
                  <a:buNone/>
                </a:pPr>
                <a:r>
                  <a:rPr lang="he-IL" sz="1300" dirty="0"/>
                  <a:t>פונקציית הפסד אשר מענישה יותר ככל שההסתברות הסיווג גבוה ושונה מערך התוית</a:t>
                </a:r>
                <a:r>
                  <a:rPr lang="en-US" sz="1300" dirty="0"/>
                  <a:t> </a:t>
                </a:r>
                <a:endParaRPr lang="he-IL" sz="1300" dirty="0"/>
              </a:p>
              <a:p>
                <a:pPr marL="228600" lvl="1" indent="0" algn="r" rtl="1">
                  <a:lnSpc>
                    <a:spcPct val="100000"/>
                  </a:lnSpc>
                  <a:buNone/>
                </a:pPr>
                <a14:m>
                  <m:oMathPara xmlns:m="http://schemas.openxmlformats.org/officeDocument/2006/math">
                    <m:oMathParaPr>
                      <m:jc m:val="centerGroup"/>
                    </m:oMathParaPr>
                    <m:oMath xmlns:m="http://schemas.openxmlformats.org/officeDocument/2006/math">
                      <m:r>
                        <m:rPr>
                          <m:sty m:val="p"/>
                        </m:rPr>
                        <a:rPr lang="en-US" sz="1100">
                          <a:latin typeface="Cambria Math" panose="02040503050406030204" pitchFamily="18" charset="0"/>
                          <a:ea typeface="Calibri" panose="020F0502020204030204" pitchFamily="34" charset="0"/>
                          <a:cs typeface="Arial" panose="020B0604020202020204" pitchFamily="34" charset="0"/>
                        </a:rPr>
                        <m:t>L</m:t>
                      </m:r>
                      <m:r>
                        <a:rPr lang="en-US" sz="1100" b="0" i="0" smtClean="0">
                          <a:latin typeface="Cambria Math" panose="02040503050406030204" pitchFamily="18" charset="0"/>
                          <a:ea typeface="Calibri" panose="020F0502020204030204" pitchFamily="34" charset="0"/>
                          <a:cs typeface="Arial" panose="020B0604020202020204" pitchFamily="34" charset="0"/>
                        </a:rPr>
                        <m:t>(</m:t>
                      </m:r>
                      <m:r>
                        <m:rPr>
                          <m:sty m:val="p"/>
                        </m:rPr>
                        <a:rPr lang="en-US" sz="1100" b="0" i="0" smtClean="0">
                          <a:latin typeface="Cambria Math" panose="02040503050406030204" pitchFamily="18" charset="0"/>
                          <a:ea typeface="Calibri" panose="020F0502020204030204" pitchFamily="34" charset="0"/>
                          <a:cs typeface="Arial" panose="020B0604020202020204" pitchFamily="34" charset="0"/>
                        </a:rPr>
                        <m:t>G</m:t>
                      </m:r>
                      <m:r>
                        <a:rPr lang="en-US" sz="1100" b="0" i="0" smtClean="0">
                          <a:latin typeface="Cambria Math" panose="02040503050406030204" pitchFamily="18" charset="0"/>
                          <a:ea typeface="Calibri" panose="020F0502020204030204" pitchFamily="34" charset="0"/>
                          <a:cs typeface="Arial" panose="020B0604020202020204" pitchFamily="34" charset="0"/>
                        </a:rPr>
                        <m:t>,</m:t>
                      </m:r>
                      <m:r>
                        <m:rPr>
                          <m:sty m:val="p"/>
                        </m:rPr>
                        <a:rPr lang="en-US" sz="1100" b="0" i="0" smtClean="0">
                          <a:latin typeface="Cambria Math" panose="02040503050406030204" pitchFamily="18" charset="0"/>
                          <a:ea typeface="Calibri" panose="020F0502020204030204" pitchFamily="34" charset="0"/>
                          <a:cs typeface="Arial" panose="020B0604020202020204" pitchFamily="34" charset="0"/>
                        </a:rPr>
                        <m:t>D</m:t>
                      </m:r>
                      <m:r>
                        <a:rPr lang="en-US" sz="1100" b="0" i="0" smtClean="0">
                          <a:latin typeface="Cambria Math" panose="02040503050406030204" pitchFamily="18" charset="0"/>
                          <a:ea typeface="Calibri" panose="020F0502020204030204" pitchFamily="34" charset="0"/>
                          <a:cs typeface="Arial" panose="020B0604020202020204" pitchFamily="34" charset="0"/>
                        </a:rPr>
                        <m:t>)=−</m:t>
                      </m:r>
                      <m:f>
                        <m:fPr>
                          <m:ctrlPr>
                            <a:rPr lang="en-IL" sz="1100" i="1">
                              <a:latin typeface="Cambria Math" panose="02040503050406030204" pitchFamily="18" charset="0"/>
                              <a:ea typeface="Calibri" panose="020F0502020204030204" pitchFamily="34" charset="0"/>
                              <a:cs typeface="Arial" panose="020B0604020202020204" pitchFamily="34" charset="0"/>
                            </a:rPr>
                          </m:ctrlPr>
                        </m:fPr>
                        <m:num>
                          <m:r>
                            <a:rPr lang="en-US" sz="1100">
                              <a:latin typeface="Cambria Math" panose="02040503050406030204" pitchFamily="18" charset="0"/>
                              <a:ea typeface="Calibri" panose="020F0502020204030204" pitchFamily="34" charset="0"/>
                              <a:cs typeface="Arial" panose="020B0604020202020204" pitchFamily="34" charset="0"/>
                            </a:rPr>
                            <m:t>1</m:t>
                          </m:r>
                        </m:num>
                        <m:den>
                          <m:r>
                            <m:rPr>
                              <m:sty m:val="p"/>
                            </m:rPr>
                            <a:rPr lang="en-US" sz="1100">
                              <a:latin typeface="Cambria Math" panose="02040503050406030204" pitchFamily="18" charset="0"/>
                              <a:ea typeface="Calibri" panose="020F0502020204030204" pitchFamily="34" charset="0"/>
                              <a:cs typeface="Arial" panose="020B0604020202020204" pitchFamily="34" charset="0"/>
                            </a:rPr>
                            <m:t>m</m:t>
                          </m:r>
                        </m:den>
                      </m:f>
                      <m:nary>
                        <m:naryPr>
                          <m:chr m:val="∑"/>
                          <m:limLoc m:val="undOvr"/>
                          <m:ctrlPr>
                            <a:rPr lang="en-IL" sz="1100" i="1">
                              <a:latin typeface="Cambria Math" panose="02040503050406030204" pitchFamily="18" charset="0"/>
                              <a:ea typeface="Calibri" panose="020F0502020204030204" pitchFamily="34" charset="0"/>
                              <a:cs typeface="Arial" panose="020B0604020202020204" pitchFamily="34" charset="0"/>
                            </a:rPr>
                          </m:ctrlPr>
                        </m:naryPr>
                        <m:sub>
                          <m:r>
                            <a:rPr lang="en-US" sz="1100">
                              <a:latin typeface="Cambria Math" panose="02040503050406030204" pitchFamily="18" charset="0"/>
                              <a:ea typeface="Calibri" panose="020F0502020204030204" pitchFamily="34" charset="0"/>
                              <a:cs typeface="Arial" panose="020B0604020202020204" pitchFamily="34" charset="0"/>
                            </a:rPr>
                            <m:t>𝑖</m:t>
                          </m:r>
                          <m:r>
                            <a:rPr lang="en-US" sz="1100">
                              <a:latin typeface="Cambria Math" panose="02040503050406030204" pitchFamily="18" charset="0"/>
                              <a:ea typeface="Calibri" panose="020F0502020204030204" pitchFamily="34" charset="0"/>
                              <a:cs typeface="Arial" panose="020B0604020202020204" pitchFamily="34" charset="0"/>
                            </a:rPr>
                            <m:t>=</m:t>
                          </m:r>
                          <m:r>
                            <a:rPr lang="en-US" sz="1100">
                              <a:latin typeface="Cambria Math" panose="02040503050406030204" pitchFamily="18" charset="0"/>
                              <a:ea typeface="Calibri" panose="020F0502020204030204" pitchFamily="34" charset="0"/>
                              <a:cs typeface="Arial" panose="020B0604020202020204" pitchFamily="34" charset="0"/>
                            </a:rPr>
                            <m:t>1</m:t>
                          </m:r>
                        </m:sub>
                        <m:sup>
                          <m:r>
                            <m:rPr>
                              <m:sty m:val="p"/>
                            </m:rPr>
                            <a:rPr lang="en-US" sz="1100">
                              <a:latin typeface="Cambria Math" panose="02040503050406030204" pitchFamily="18" charset="0"/>
                              <a:ea typeface="Calibri" panose="020F0502020204030204" pitchFamily="34" charset="0"/>
                              <a:cs typeface="Arial" panose="020B0604020202020204" pitchFamily="34" charset="0"/>
                            </a:rPr>
                            <m:t>m</m:t>
                          </m:r>
                        </m:sup>
                        <m:e>
                          <m:r>
                            <a:rPr lang="en-US" sz="1100">
                              <a:latin typeface="Cambria Math" panose="02040503050406030204" pitchFamily="18" charset="0"/>
                              <a:ea typeface="Calibri" panose="020F0502020204030204" pitchFamily="34" charset="0"/>
                              <a:cs typeface="Arial" panose="020B0604020202020204" pitchFamily="34" charset="0"/>
                            </a:rPr>
                            <m:t>[</m:t>
                          </m:r>
                          <m:sSup>
                            <m:sSupPr>
                              <m:ctrlPr>
                                <a:rPr lang="en-IL" sz="1100" i="1">
                                  <a:latin typeface="Cambria Math" panose="02040503050406030204" pitchFamily="18" charset="0"/>
                                  <a:ea typeface="Calibri" panose="020F0502020204030204" pitchFamily="34" charset="0"/>
                                  <a:cs typeface="Arial" panose="020B0604020202020204" pitchFamily="34" charset="0"/>
                                </a:rPr>
                              </m:ctrlPr>
                            </m:sSupPr>
                            <m:e>
                              <m:r>
                                <m:rPr>
                                  <m:sty m:val="p"/>
                                </m:rPr>
                                <a:rPr lang="en-US" sz="1100">
                                  <a:latin typeface="Cambria Math" panose="02040503050406030204" pitchFamily="18" charset="0"/>
                                  <a:ea typeface="Calibri" panose="020F0502020204030204" pitchFamily="34" charset="0"/>
                                  <a:cs typeface="Arial" panose="020B0604020202020204" pitchFamily="34" charset="0"/>
                                </a:rPr>
                                <m:t>y</m:t>
                              </m:r>
                            </m:e>
                            <m:sup>
                              <m:r>
                                <m:rPr>
                                  <m:sty m:val="p"/>
                                </m:rPr>
                                <a:rPr lang="en-US" sz="1100">
                                  <a:latin typeface="Cambria Math" panose="02040503050406030204" pitchFamily="18" charset="0"/>
                                  <a:ea typeface="Calibri" panose="020F0502020204030204" pitchFamily="34" charset="0"/>
                                  <a:cs typeface="Arial" panose="020B0604020202020204" pitchFamily="34" charset="0"/>
                                </a:rPr>
                                <m:t>i</m:t>
                              </m:r>
                            </m:sup>
                          </m:sSup>
                          <m:r>
                            <m:rPr>
                              <m:sty m:val="p"/>
                            </m:rPr>
                            <a:rPr lang="en-US" sz="1100" smtClean="0">
                              <a:latin typeface="Cambria Math" panose="02040503050406030204" pitchFamily="18" charset="0"/>
                              <a:ea typeface="Calibri" panose="020F0502020204030204" pitchFamily="34" charset="0"/>
                              <a:cs typeface="Arial" panose="020B0604020202020204" pitchFamily="34" charset="0"/>
                            </a:rPr>
                            <m:t>log</m:t>
                          </m:r>
                          <m:r>
                            <a:rPr lang="en-US" sz="1100" smtClean="0">
                              <a:latin typeface="Cambria Math" panose="02040503050406030204" pitchFamily="18" charset="0"/>
                              <a:ea typeface="Calibri" panose="020F0502020204030204" pitchFamily="34" charset="0"/>
                              <a:cs typeface="Arial" panose="020B0604020202020204" pitchFamily="34" charset="0"/>
                            </a:rPr>
                            <m:t>(</m:t>
                          </m:r>
                          <m:r>
                            <m:rPr>
                              <m:sty m:val="p"/>
                            </m:rPr>
                            <a:rPr lang="en-US" sz="1100" smtClean="0">
                              <a:latin typeface="Cambria Math" panose="02040503050406030204" pitchFamily="18" charset="0"/>
                              <a:ea typeface="Calibri" panose="020F0502020204030204" pitchFamily="34" charset="0"/>
                              <a:cs typeface="Arial" panose="020B0604020202020204" pitchFamily="34" charset="0"/>
                            </a:rPr>
                            <m:t>D</m:t>
                          </m:r>
                          <m:d>
                            <m:dPr>
                              <m:ctrlPr>
                                <a:rPr lang="en-IL" sz="1100" i="1">
                                  <a:latin typeface="Cambria Math" panose="02040503050406030204" pitchFamily="18" charset="0"/>
                                  <a:ea typeface="Calibri" panose="020F0502020204030204" pitchFamily="34" charset="0"/>
                                  <a:cs typeface="Arial" panose="020B0604020202020204" pitchFamily="34" charset="0"/>
                                </a:rPr>
                              </m:ctrlPr>
                            </m:dPr>
                            <m:e>
                              <m:sSup>
                                <m:sSupPr>
                                  <m:ctrlPr>
                                    <a:rPr lang="en-IL" sz="1100" i="1">
                                      <a:latin typeface="Cambria Math" panose="02040503050406030204" pitchFamily="18" charset="0"/>
                                      <a:ea typeface="Calibri" panose="020F0502020204030204" pitchFamily="34" charset="0"/>
                                      <a:cs typeface="Arial" panose="020B0604020202020204" pitchFamily="34" charset="0"/>
                                    </a:rPr>
                                  </m:ctrlPr>
                                </m:sSupPr>
                                <m:e>
                                  <m:r>
                                    <m:rPr>
                                      <m:sty m:val="p"/>
                                    </m:rPr>
                                    <a:rPr lang="en-US" sz="1100">
                                      <a:latin typeface="Cambria Math" panose="02040503050406030204" pitchFamily="18" charset="0"/>
                                      <a:ea typeface="Calibri" panose="020F0502020204030204" pitchFamily="34" charset="0"/>
                                      <a:cs typeface="Arial" panose="020B0604020202020204" pitchFamily="34" charset="0"/>
                                    </a:rPr>
                                    <m:t>x</m:t>
                                  </m:r>
                                </m:e>
                                <m:sup>
                                  <m:r>
                                    <m:rPr>
                                      <m:sty m:val="p"/>
                                    </m:rPr>
                                    <a:rPr lang="en-US" sz="1100">
                                      <a:latin typeface="Cambria Math" panose="02040503050406030204" pitchFamily="18" charset="0"/>
                                      <a:ea typeface="Calibri" panose="020F0502020204030204" pitchFamily="34" charset="0"/>
                                      <a:cs typeface="Arial" panose="020B0604020202020204" pitchFamily="34" charset="0"/>
                                    </a:rPr>
                                    <m:t>i</m:t>
                                  </m:r>
                                </m:sup>
                              </m:sSup>
                            </m:e>
                          </m:d>
                          <m:r>
                            <a:rPr lang="en-US" sz="1100">
                              <a:latin typeface="Cambria Math" panose="02040503050406030204" pitchFamily="18" charset="0"/>
                              <a:ea typeface="Calibri" panose="020F0502020204030204" pitchFamily="34" charset="0"/>
                              <a:cs typeface="Arial" panose="020B0604020202020204" pitchFamily="34" charset="0"/>
                            </a:rPr>
                            <m:t>)+(</m:t>
                          </m:r>
                          <m:r>
                            <a:rPr lang="en-US" sz="1100">
                              <a:latin typeface="Cambria Math" panose="02040503050406030204" pitchFamily="18" charset="0"/>
                              <a:ea typeface="Calibri" panose="020F0502020204030204" pitchFamily="34" charset="0"/>
                              <a:cs typeface="Arial" panose="020B0604020202020204" pitchFamily="34" charset="0"/>
                            </a:rPr>
                            <m:t>1</m:t>
                          </m:r>
                          <m:r>
                            <a:rPr lang="en-US" sz="1100">
                              <a:latin typeface="Cambria Math" panose="02040503050406030204" pitchFamily="18" charset="0"/>
                              <a:ea typeface="Calibri" panose="020F0502020204030204" pitchFamily="34" charset="0"/>
                              <a:cs typeface="Arial" panose="020B0604020202020204" pitchFamily="34" charset="0"/>
                            </a:rPr>
                            <m:t>−</m:t>
                          </m:r>
                          <m:sSup>
                            <m:sSupPr>
                              <m:ctrlPr>
                                <a:rPr lang="en-IL" sz="1100" i="1">
                                  <a:latin typeface="Cambria Math" panose="02040503050406030204" pitchFamily="18" charset="0"/>
                                  <a:ea typeface="Calibri" panose="020F0502020204030204" pitchFamily="34" charset="0"/>
                                  <a:cs typeface="Arial" panose="020B0604020202020204" pitchFamily="34" charset="0"/>
                                </a:rPr>
                              </m:ctrlPr>
                            </m:sSupPr>
                            <m:e>
                              <m:r>
                                <m:rPr>
                                  <m:sty m:val="p"/>
                                </m:rPr>
                                <a:rPr lang="en-US" sz="1100">
                                  <a:latin typeface="Cambria Math" panose="02040503050406030204" pitchFamily="18" charset="0"/>
                                  <a:ea typeface="Calibri" panose="020F0502020204030204" pitchFamily="34" charset="0"/>
                                  <a:cs typeface="Arial" panose="020B0604020202020204" pitchFamily="34" charset="0"/>
                                </a:rPr>
                                <m:t>y</m:t>
                              </m:r>
                            </m:e>
                            <m:sup>
                              <m:r>
                                <m:rPr>
                                  <m:sty m:val="p"/>
                                </m:rPr>
                                <a:rPr lang="en-US" sz="1100">
                                  <a:latin typeface="Cambria Math" panose="02040503050406030204" pitchFamily="18" charset="0"/>
                                  <a:ea typeface="Calibri" panose="020F0502020204030204" pitchFamily="34" charset="0"/>
                                  <a:cs typeface="Arial" panose="020B0604020202020204" pitchFamily="34" charset="0"/>
                                </a:rPr>
                                <m:t>i</m:t>
                              </m:r>
                            </m:sup>
                          </m:sSup>
                          <m:r>
                            <a:rPr lang="en-US" sz="1100">
                              <a:latin typeface="Cambria Math" panose="02040503050406030204" pitchFamily="18" charset="0"/>
                              <a:ea typeface="Calibri" panose="020F0502020204030204" pitchFamily="34" charset="0"/>
                              <a:cs typeface="Arial" panose="020B0604020202020204" pitchFamily="34" charset="0"/>
                            </a:rPr>
                            <m:t>)</m:t>
                          </m:r>
                          <m:r>
                            <m:rPr>
                              <m:sty m:val="p"/>
                            </m:rPr>
                            <a:rPr lang="en-US" sz="1100">
                              <a:latin typeface="Cambria Math" panose="02040503050406030204" pitchFamily="18" charset="0"/>
                              <a:ea typeface="Calibri" panose="020F0502020204030204" pitchFamily="34" charset="0"/>
                              <a:cs typeface="Arial" panose="020B0604020202020204" pitchFamily="34" charset="0"/>
                            </a:rPr>
                            <m:t>log</m:t>
                          </m:r>
                          <m:r>
                            <a:rPr lang="en-US" sz="1100">
                              <a:latin typeface="Cambria Math" panose="02040503050406030204" pitchFamily="18" charset="0"/>
                              <a:ea typeface="Calibri" panose="020F0502020204030204" pitchFamily="34" charset="0"/>
                              <a:cs typeface="Arial" panose="020B0604020202020204" pitchFamily="34" charset="0"/>
                            </a:rPr>
                            <m:t>⁡(</m:t>
                          </m:r>
                          <m:r>
                            <a:rPr lang="en-US" sz="1100">
                              <a:latin typeface="Cambria Math" panose="02040503050406030204" pitchFamily="18" charset="0"/>
                              <a:ea typeface="Calibri" panose="020F0502020204030204" pitchFamily="34" charset="0"/>
                              <a:cs typeface="Arial" panose="020B0604020202020204" pitchFamily="34" charset="0"/>
                            </a:rPr>
                            <m:t>1</m:t>
                          </m:r>
                          <m:r>
                            <a:rPr lang="en-US" sz="1100">
                              <a:latin typeface="Cambria Math" panose="02040503050406030204" pitchFamily="18" charset="0"/>
                              <a:ea typeface="Calibri" panose="020F0502020204030204" pitchFamily="34" charset="0"/>
                              <a:cs typeface="Arial" panose="020B0604020202020204" pitchFamily="34" charset="0"/>
                            </a:rPr>
                            <m:t>−</m:t>
                          </m:r>
                          <m:r>
                            <m:rPr>
                              <m:sty m:val="p"/>
                            </m:rPr>
                            <a:rPr lang="en-US" sz="1100">
                              <a:latin typeface="Cambria Math" panose="02040503050406030204" pitchFamily="18" charset="0"/>
                              <a:ea typeface="Calibri" panose="020F0502020204030204" pitchFamily="34" charset="0"/>
                              <a:cs typeface="Arial" panose="020B0604020202020204" pitchFamily="34" charset="0"/>
                            </a:rPr>
                            <m:t>D</m:t>
                          </m:r>
                          <m:r>
                            <a:rPr lang="en-US" sz="1100">
                              <a:latin typeface="Cambria Math" panose="02040503050406030204" pitchFamily="18" charset="0"/>
                              <a:ea typeface="Calibri" panose="020F0502020204030204" pitchFamily="34" charset="0"/>
                              <a:cs typeface="Arial" panose="020B0604020202020204" pitchFamily="34" charset="0"/>
                            </a:rPr>
                            <m:t>(</m:t>
                          </m:r>
                          <m:r>
                            <m:rPr>
                              <m:sty m:val="p"/>
                            </m:rPr>
                            <a:rPr lang="en-US" sz="1100">
                              <a:latin typeface="Cambria Math" panose="02040503050406030204" pitchFamily="18" charset="0"/>
                              <a:ea typeface="Calibri" panose="020F0502020204030204" pitchFamily="34" charset="0"/>
                              <a:cs typeface="Arial" panose="020B0604020202020204" pitchFamily="34" charset="0"/>
                            </a:rPr>
                            <m:t>G</m:t>
                          </m:r>
                          <m:r>
                            <a:rPr lang="en-US" sz="1100">
                              <a:latin typeface="Cambria Math" panose="02040503050406030204" pitchFamily="18" charset="0"/>
                              <a:ea typeface="Calibri" panose="020F0502020204030204" pitchFamily="34" charset="0"/>
                              <a:cs typeface="Arial" panose="020B0604020202020204" pitchFamily="34" charset="0"/>
                            </a:rPr>
                            <m:t>(</m:t>
                          </m:r>
                          <m:sSup>
                            <m:sSupPr>
                              <m:ctrlPr>
                                <a:rPr lang="en-IL" sz="1100" i="1">
                                  <a:latin typeface="Cambria Math" panose="02040503050406030204" pitchFamily="18" charset="0"/>
                                  <a:ea typeface="Calibri" panose="020F0502020204030204" pitchFamily="34" charset="0"/>
                                  <a:cs typeface="Arial" panose="020B0604020202020204" pitchFamily="34" charset="0"/>
                                </a:rPr>
                              </m:ctrlPr>
                            </m:sSupPr>
                            <m:e>
                              <m:r>
                                <m:rPr>
                                  <m:sty m:val="p"/>
                                </m:rPr>
                                <a:rPr lang="en-US" sz="1100">
                                  <a:latin typeface="Cambria Math" panose="02040503050406030204" pitchFamily="18" charset="0"/>
                                  <a:ea typeface="Calibri" panose="020F0502020204030204" pitchFamily="34" charset="0"/>
                                  <a:cs typeface="Arial" panose="020B0604020202020204" pitchFamily="34" charset="0"/>
                                </a:rPr>
                                <m:t>z</m:t>
                              </m:r>
                            </m:e>
                            <m:sup>
                              <m:r>
                                <m:rPr>
                                  <m:sty m:val="p"/>
                                </m:rPr>
                                <a:rPr lang="en-US" sz="1100">
                                  <a:latin typeface="Cambria Math" panose="02040503050406030204" pitchFamily="18" charset="0"/>
                                  <a:ea typeface="Calibri" panose="020F0502020204030204" pitchFamily="34" charset="0"/>
                                  <a:cs typeface="Arial" panose="020B0604020202020204" pitchFamily="34" charset="0"/>
                                </a:rPr>
                                <m:t>i</m:t>
                              </m:r>
                            </m:sup>
                          </m:sSup>
                          <m:r>
                            <a:rPr lang="en-US" sz="1100">
                              <a:latin typeface="Cambria Math" panose="02040503050406030204" pitchFamily="18" charset="0"/>
                              <a:ea typeface="Calibri" panose="020F0502020204030204" pitchFamily="34" charset="0"/>
                              <a:cs typeface="Arial" panose="020B0604020202020204" pitchFamily="34" charset="0"/>
                            </a:rPr>
                            <m:t>)</m:t>
                          </m:r>
                        </m:e>
                      </m:nary>
                      <m:r>
                        <a:rPr lang="en-US" sz="1100">
                          <a:latin typeface="Cambria Math" panose="02040503050406030204" pitchFamily="18" charset="0"/>
                          <a:ea typeface="Calibri" panose="020F0502020204030204" pitchFamily="34" charset="0"/>
                          <a:cs typeface="Arial" panose="020B0604020202020204" pitchFamily="34" charset="0"/>
                        </a:rPr>
                        <m:t>))]</m:t>
                      </m:r>
                    </m:oMath>
                  </m:oMathPara>
                </a14:m>
                <a:endParaRPr lang="he-IL" sz="1100" dirty="0">
                  <a:latin typeface="Cambria Math" panose="02040503050406030204" pitchFamily="18" charset="0"/>
                  <a:ea typeface="Calibri" panose="020F0502020204030204" pitchFamily="34" charset="0"/>
                  <a:cs typeface="Arial" panose="020B0604020202020204" pitchFamily="34" charset="0"/>
                </a:endParaRPr>
              </a:p>
              <a:p>
                <a:pPr marL="228600" lvl="1" indent="0" algn="r" rtl="1">
                  <a:lnSpc>
                    <a:spcPct val="100000"/>
                  </a:lnSpc>
                  <a:buNone/>
                </a:pPr>
                <a:endParaRPr lang="en-US" sz="1300" dirty="0"/>
              </a:p>
            </p:txBody>
          </p:sp>
        </mc:Choice>
        <mc:Fallback xmlns="">
          <p:sp>
            <p:nvSpPr>
              <p:cNvPr id="3" name="Content Placeholder 2">
                <a:extLst>
                  <a:ext uri="{FF2B5EF4-FFF2-40B4-BE49-F238E27FC236}">
                    <a16:creationId xmlns:a16="http://schemas.microsoft.com/office/drawing/2014/main" id="{D08B699B-D331-80ED-8B7A-995D2E197CB0}"/>
                  </a:ext>
                </a:extLst>
              </p:cNvPr>
              <p:cNvSpPr>
                <a:spLocks noGrp="1" noRot="1" noChangeAspect="1" noMove="1" noResize="1" noEditPoints="1" noAdjustHandles="1" noChangeArrowheads="1" noChangeShapeType="1" noTextEdit="1"/>
              </p:cNvSpPr>
              <p:nvPr>
                <p:ph idx="1"/>
              </p:nvPr>
            </p:nvSpPr>
            <p:spPr>
              <a:blipFill>
                <a:blip r:embed="rId3"/>
                <a:stretch>
                  <a:fillRect t="-280" r="-174" b="-17787"/>
                </a:stretch>
              </a:blipFill>
            </p:spPr>
            <p:txBody>
              <a:bodyPr/>
              <a:lstStyle/>
              <a:p>
                <a:r>
                  <a:rPr lang="en-IL">
                    <a:noFill/>
                  </a:rPr>
                  <a:t> </a:t>
                </a:r>
              </a:p>
            </p:txBody>
          </p:sp>
        </mc:Fallback>
      </mc:AlternateContent>
      <p:pic>
        <p:nvPicPr>
          <p:cNvPr id="4" name="Content Placeholder 3" descr="Diagram&#10;&#10;Description automatically generated">
            <a:extLst>
              <a:ext uri="{FF2B5EF4-FFF2-40B4-BE49-F238E27FC236}">
                <a16:creationId xmlns:a16="http://schemas.microsoft.com/office/drawing/2014/main" id="{4E76519A-144C-0A4C-43E9-3629BCE547BE}"/>
              </a:ext>
            </a:extLst>
          </p:cNvPr>
          <p:cNvPicPr>
            <a:picLocks noChangeAspect="1"/>
          </p:cNvPicPr>
          <p:nvPr/>
        </p:nvPicPr>
        <p:blipFill rotWithShape="1">
          <a:blip r:embed="rId4"/>
          <a:srcRect t="-1" r="9562" b="-3828"/>
          <a:stretch/>
        </p:blipFill>
        <p:spPr>
          <a:xfrm>
            <a:off x="691078" y="2377566"/>
            <a:ext cx="4333595" cy="2400527"/>
          </a:xfrm>
          <a:prstGeom prst="rect">
            <a:avLst/>
          </a:prstGeom>
        </p:spPr>
      </p:pic>
      <p:pic>
        <p:nvPicPr>
          <p:cNvPr id="8" name="Picture 7">
            <a:extLst>
              <a:ext uri="{FF2B5EF4-FFF2-40B4-BE49-F238E27FC236}">
                <a16:creationId xmlns:a16="http://schemas.microsoft.com/office/drawing/2014/main" id="{8166662D-F28A-73A3-89D9-D4F68DA40E87}"/>
              </a:ext>
            </a:extLst>
          </p:cNvPr>
          <p:cNvPicPr>
            <a:picLocks noChangeAspect="1"/>
          </p:cNvPicPr>
          <p:nvPr/>
        </p:nvPicPr>
        <p:blipFill>
          <a:blip r:embed="rId5"/>
          <a:stretch>
            <a:fillRect/>
          </a:stretch>
        </p:blipFill>
        <p:spPr>
          <a:xfrm>
            <a:off x="489317" y="5330034"/>
            <a:ext cx="2924365" cy="1426949"/>
          </a:xfrm>
          <a:prstGeom prst="rect">
            <a:avLst/>
          </a:prstGeom>
        </p:spPr>
      </p:pic>
    </p:spTree>
    <p:extLst>
      <p:ext uri="{BB962C8B-B14F-4D97-AF65-F5344CB8AC3E}">
        <p14:creationId xmlns:p14="http://schemas.microsoft.com/office/powerpoint/2010/main" val="2778113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5275-F362-813A-4A59-1177CE15023F}"/>
              </a:ext>
            </a:extLst>
          </p:cNvPr>
          <p:cNvSpPr>
            <a:spLocks noGrp="1"/>
          </p:cNvSpPr>
          <p:nvPr>
            <p:ph type="title"/>
          </p:nvPr>
        </p:nvSpPr>
        <p:spPr>
          <a:xfrm>
            <a:off x="1271924" y="26622"/>
            <a:ext cx="10611627" cy="1990906"/>
          </a:xfrm>
        </p:spPr>
        <p:txBody>
          <a:bodyPr anchor="ctr">
            <a:normAutofit/>
          </a:bodyPr>
          <a:lstStyle/>
          <a:p>
            <a:pPr algn="r"/>
            <a:r>
              <a:rPr lang="he-IL" dirty="0"/>
              <a:t>אימון הארכיטקטורה</a:t>
            </a:r>
            <a:endParaRPr lang="en-I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08B699B-D331-80ED-8B7A-995D2E197CB0}"/>
                  </a:ext>
                </a:extLst>
              </p:cNvPr>
              <p:cNvSpPr>
                <a:spLocks noGrp="1"/>
              </p:cNvSpPr>
              <p:nvPr>
                <p:ph idx="1"/>
              </p:nvPr>
            </p:nvSpPr>
            <p:spPr>
              <a:xfrm>
                <a:off x="6096000" y="2017527"/>
                <a:ext cx="5593237" cy="4527205"/>
              </a:xfrm>
            </p:spPr>
            <p:txBody>
              <a:bodyPr anchor="ctr">
                <a:normAutofit lnSpcReduction="10000"/>
              </a:bodyPr>
              <a:lstStyle/>
              <a:p>
                <a:pPr algn="r" rtl="1"/>
                <a:r>
                  <a:rPr lang="he-IL" sz="1800" dirty="0"/>
                  <a:t>מכיוון שהמטרות הפוכות בין הרשתות, בכל שלב מאמנים רשת אחת בלבד, משקולות השניה נשארות מוקפאות.</a:t>
                </a:r>
              </a:p>
              <a:p>
                <a:pPr algn="r" rtl="1"/>
                <a:r>
                  <a:rPr lang="he-IL" sz="1800" dirty="0">
                    <a:latin typeface="Arial" panose="020B0604020202020204" pitchFamily="34" charset="0"/>
                  </a:rPr>
                  <a:t>השאיפה</a:t>
                </a:r>
                <a:r>
                  <a:rPr lang="he-IL" sz="1800" dirty="0">
                    <a:effectLst/>
                    <a:latin typeface="Arial" panose="020B0604020202020204" pitchFamily="34" charset="0"/>
                    <a:ea typeface="Calibri" panose="020F0502020204030204" pitchFamily="34" charset="0"/>
                  </a:rPr>
                  <a:t> שלא יהיה מודל אחד שיגבר על השני באימון.</a:t>
                </a:r>
              </a:p>
              <a:p>
                <a:pPr algn="r" rtl="1"/>
                <a:r>
                  <a:rPr lang="he-IL" sz="1800" dirty="0">
                    <a:latin typeface="Arial" panose="020B0604020202020204" pitchFamily="34" charset="0"/>
                  </a:rPr>
                  <a:t>עבור רשת  הגנרטור במקרה שיש אובייקטים עבורם  </a:t>
                </a:r>
                <a14:m>
                  <m:oMath xmlns:m="http://schemas.openxmlformats.org/officeDocument/2006/math">
                    <m:r>
                      <a:rPr lang="en-IL" sz="1800">
                        <a:latin typeface="Cambria Math" panose="02040503050406030204" pitchFamily="18" charset="0"/>
                      </a:rPr>
                      <m:t>𝐷</m:t>
                    </m:r>
                    <m:r>
                      <a:rPr lang="en-IL" sz="1800">
                        <a:latin typeface="Cambria Math" panose="02040503050406030204" pitchFamily="18" charset="0"/>
                      </a:rPr>
                      <m:t>(</m:t>
                    </m:r>
                    <m:r>
                      <a:rPr lang="en-IL" sz="1800">
                        <a:latin typeface="Cambria Math" panose="02040503050406030204" pitchFamily="18" charset="0"/>
                      </a:rPr>
                      <m:t>𝐺</m:t>
                    </m:r>
                    <m:r>
                      <a:rPr lang="en-IL" sz="1800">
                        <a:latin typeface="Cambria Math" panose="02040503050406030204" pitchFamily="18" charset="0"/>
                      </a:rPr>
                      <m:t>(</m:t>
                    </m:r>
                    <m:sSup>
                      <m:sSupPr>
                        <m:ctrlPr>
                          <a:rPr lang="en-IL" sz="1800" i="1">
                            <a:latin typeface="Cambria Math" panose="02040503050406030204" pitchFamily="18" charset="0"/>
                          </a:rPr>
                        </m:ctrlPr>
                      </m:sSupPr>
                      <m:e>
                        <m:r>
                          <a:rPr lang="en-US" sz="1800">
                            <a:latin typeface="Cambria Math" panose="02040503050406030204" pitchFamily="18" charset="0"/>
                          </a:rPr>
                          <m:t>𝐼</m:t>
                        </m:r>
                      </m:e>
                      <m:sup>
                        <m:r>
                          <a:rPr lang="en-US" sz="1800">
                            <a:latin typeface="Cambria Math" panose="02040503050406030204" pitchFamily="18" charset="0"/>
                          </a:rPr>
                          <m:t>𝐿𝑅</m:t>
                        </m:r>
                      </m:sup>
                    </m:sSup>
                    <m:r>
                      <a:rPr lang="en-IL" sz="1800">
                        <a:latin typeface="Cambria Math" panose="02040503050406030204" pitchFamily="18" charset="0"/>
                      </a:rPr>
                      <m:t>))</m:t>
                    </m:r>
                  </m:oMath>
                </a14:m>
                <a:r>
                  <a:rPr lang="en-IL" sz="1800" dirty="0">
                    <a:latin typeface="Arial" panose="020B0604020202020204" pitchFamily="34" charset="0"/>
                  </a:rPr>
                  <a:t> </a:t>
                </a:r>
                <a:r>
                  <a:rPr lang="he-IL" sz="1800" dirty="0">
                    <a:latin typeface="Arial" panose="020B0604020202020204" pitchFamily="34" charset="0"/>
                  </a:rPr>
                  <a:t>יקבל ערכים גבוהים מאחרים, לרשת הגנרטור יהיה תמריץ להמשיך לייצר אובייקטים אלה. דבר הגורם לקריסות מצב.</a:t>
                </a:r>
                <a:endParaRPr lang="he-IL" sz="1800" dirty="0">
                  <a:effectLst/>
                  <a:latin typeface="Arial" panose="020B0604020202020204" pitchFamily="34" charset="0"/>
                  <a:ea typeface="Calibri" panose="020F0502020204030204" pitchFamily="34" charset="0"/>
                </a:endParaRPr>
              </a:p>
              <a:p>
                <a:pPr algn="r" rtl="1"/>
                <a:r>
                  <a:rPr lang="he-IL" sz="1800" dirty="0">
                    <a:latin typeface="Arial" panose="020B0604020202020204" pitchFamily="34" charset="0"/>
                  </a:rPr>
                  <a:t>ככל שהדסקרימנטור מאומן בצורה עדיפה על פני הגנרטור,</a:t>
                </a:r>
                <a:br>
                  <a:rPr lang="en-US" sz="1800" dirty="0">
                    <a:latin typeface="Arial" panose="020B0604020202020204" pitchFamily="34" charset="0"/>
                  </a:rPr>
                </a:br>
                <a:r>
                  <a:rPr lang="he-IL" sz="1800" dirty="0">
                    <a:latin typeface="Arial" panose="020B0604020202020204" pitchFamily="34" charset="0"/>
                  </a:rPr>
                  <a:t>הגרדיאנטים של פונקציית ההפסד מתאפסים. וכך הגנרטור לא יכול לקבל משוב באימון.</a:t>
                </a:r>
              </a:p>
              <a:p>
                <a:pPr algn="r" rtl="1"/>
                <a:r>
                  <a:rPr lang="he-IL" sz="1800" dirty="0">
                    <a:latin typeface="Arial" panose="020B0604020202020204" pitchFamily="34" charset="0"/>
                  </a:rPr>
                  <a:t>סתירה בין הדרישות מהדסקרימנטור</a:t>
                </a:r>
              </a:p>
              <a:p>
                <a:pPr lvl="1" algn="r" rtl="1"/>
                <a:r>
                  <a:rPr lang="he-IL" sz="1800" dirty="0">
                    <a:latin typeface="Arial" panose="020B0604020202020204" pitchFamily="34" charset="0"/>
                  </a:rPr>
                  <a:t>נרצה דסקרימנטור מאומן בצורה טובה על מנת לקבל משוב מדויק</a:t>
                </a:r>
              </a:p>
              <a:p>
                <a:pPr lvl="1" algn="r" rtl="1"/>
                <a:r>
                  <a:rPr lang="he-IL" sz="1800" dirty="0">
                    <a:latin typeface="Arial" panose="020B0604020202020204" pitchFamily="34" charset="0"/>
                  </a:rPr>
                  <a:t>נרצה משוב מפונקציית ההפסד על מנת שנוכל להתקדם באימון</a:t>
                </a:r>
                <a:br>
                  <a:rPr lang="en-US" sz="1800" dirty="0">
                    <a:latin typeface="Arial" panose="020B0604020202020204" pitchFamily="34" charset="0"/>
                  </a:rPr>
                </a:br>
                <a:r>
                  <a:rPr lang="he-IL" sz="1800" dirty="0">
                    <a:latin typeface="Arial" panose="020B0604020202020204" pitchFamily="34" charset="0"/>
                  </a:rPr>
                  <a:t>הגנרטור</a:t>
                </a:r>
              </a:p>
              <a:p>
                <a:pPr algn="r" rtl="1"/>
                <a:endParaRPr lang="he-IL" sz="1800" dirty="0">
                  <a:latin typeface="Arial" panose="020B0604020202020204" pitchFamily="34" charset="0"/>
                  <a:ea typeface="Calibri" panose="020F0502020204030204" pitchFamily="34" charset="0"/>
                </a:endParaRPr>
              </a:p>
              <a:p>
                <a:pPr algn="r" rtl="1"/>
                <a:endParaRPr lang="he-IL" sz="1800" dirty="0">
                  <a:effectLst/>
                  <a:latin typeface="Arial" panose="020B0604020202020204" pitchFamily="34" charset="0"/>
                  <a:ea typeface="Calibri" panose="020F0502020204030204" pitchFamily="34" charset="0"/>
                </a:endParaRPr>
              </a:p>
              <a:p>
                <a:pPr algn="r" rtl="1"/>
                <a:endParaRPr lang="he-IL" sz="1800" dirty="0">
                  <a:latin typeface="Arial" panose="020B0604020202020204" pitchFamily="34" charset="0"/>
                  <a:ea typeface="Calibri" panose="020F0502020204030204" pitchFamily="34" charset="0"/>
                </a:endParaRPr>
              </a:p>
              <a:p>
                <a:pPr algn="r" rtl="1"/>
                <a:endParaRPr lang="he-IL" sz="1800" dirty="0">
                  <a:effectLst/>
                  <a:latin typeface="Arial" panose="020B0604020202020204" pitchFamily="34" charset="0"/>
                  <a:ea typeface="Calibri" panose="020F0502020204030204" pitchFamily="34" charset="0"/>
                </a:endParaRPr>
              </a:p>
            </p:txBody>
          </p:sp>
        </mc:Choice>
        <mc:Fallback>
          <p:sp>
            <p:nvSpPr>
              <p:cNvPr id="3" name="Content Placeholder 2">
                <a:extLst>
                  <a:ext uri="{FF2B5EF4-FFF2-40B4-BE49-F238E27FC236}">
                    <a16:creationId xmlns:a16="http://schemas.microsoft.com/office/drawing/2014/main" id="{D08B699B-D331-80ED-8B7A-995D2E197CB0}"/>
                  </a:ext>
                </a:extLst>
              </p:cNvPr>
              <p:cNvSpPr>
                <a:spLocks noGrp="1" noRot="1" noChangeAspect="1" noMove="1" noResize="1" noEditPoints="1" noAdjustHandles="1" noChangeArrowheads="1" noChangeShapeType="1" noTextEdit="1"/>
              </p:cNvSpPr>
              <p:nvPr>
                <p:ph idx="1"/>
              </p:nvPr>
            </p:nvSpPr>
            <p:spPr>
              <a:xfrm>
                <a:off x="6096000" y="2017527"/>
                <a:ext cx="5593237" cy="4527205"/>
              </a:xfrm>
              <a:blipFill>
                <a:blip r:embed="rId2"/>
                <a:stretch>
                  <a:fillRect t="-13997" r="-654"/>
                </a:stretch>
              </a:blipFill>
            </p:spPr>
            <p:txBody>
              <a:bodyPr/>
              <a:lstStyle/>
              <a:p>
                <a:r>
                  <a:rPr lang="en-IL">
                    <a:noFill/>
                  </a:rPr>
                  <a:t> </a:t>
                </a:r>
              </a:p>
            </p:txBody>
          </p:sp>
        </mc:Fallback>
      </mc:AlternateContent>
      <p:pic>
        <p:nvPicPr>
          <p:cNvPr id="10" name="Picture 9">
            <a:extLst>
              <a:ext uri="{FF2B5EF4-FFF2-40B4-BE49-F238E27FC236}">
                <a16:creationId xmlns:a16="http://schemas.microsoft.com/office/drawing/2014/main" id="{46C87E37-C1DE-D7D4-24DD-3CC1F6D27500}"/>
              </a:ext>
            </a:extLst>
          </p:cNvPr>
          <p:cNvPicPr>
            <a:picLocks noChangeAspect="1"/>
          </p:cNvPicPr>
          <p:nvPr/>
        </p:nvPicPr>
        <p:blipFill>
          <a:blip r:embed="rId3"/>
          <a:stretch>
            <a:fillRect/>
          </a:stretch>
        </p:blipFill>
        <p:spPr>
          <a:xfrm>
            <a:off x="122548" y="245096"/>
            <a:ext cx="5973452" cy="5580669"/>
          </a:xfrm>
          <a:prstGeom prst="rect">
            <a:avLst/>
          </a:prstGeom>
        </p:spPr>
      </p:pic>
    </p:spTree>
    <p:extLst>
      <p:ext uri="{BB962C8B-B14F-4D97-AF65-F5344CB8AC3E}">
        <p14:creationId xmlns:p14="http://schemas.microsoft.com/office/powerpoint/2010/main" val="2800832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08CBC-8BF5-A593-A540-DFF8FAFF7686}"/>
              </a:ext>
            </a:extLst>
          </p:cNvPr>
          <p:cNvSpPr>
            <a:spLocks noGrp="1"/>
          </p:cNvSpPr>
          <p:nvPr>
            <p:ph type="title"/>
          </p:nvPr>
        </p:nvSpPr>
        <p:spPr/>
        <p:txBody>
          <a:bodyPr/>
          <a:lstStyle/>
          <a:p>
            <a:pPr algn="r" rtl="1"/>
            <a:r>
              <a:rPr lang="he-IL" dirty="0"/>
              <a:t>הסבר על מימוש העבודה</a:t>
            </a:r>
            <a:endParaRPr lang="en-IL" dirty="0"/>
          </a:p>
        </p:txBody>
      </p:sp>
      <p:sp>
        <p:nvSpPr>
          <p:cNvPr id="3" name="Content Placeholder 2">
            <a:extLst>
              <a:ext uri="{FF2B5EF4-FFF2-40B4-BE49-F238E27FC236}">
                <a16:creationId xmlns:a16="http://schemas.microsoft.com/office/drawing/2014/main" id="{9F49885D-29F4-95BC-8FA3-7170693B54F8}"/>
              </a:ext>
            </a:extLst>
          </p:cNvPr>
          <p:cNvSpPr>
            <a:spLocks noGrp="1"/>
          </p:cNvSpPr>
          <p:nvPr>
            <p:ph idx="1"/>
          </p:nvPr>
        </p:nvSpPr>
        <p:spPr/>
        <p:txBody>
          <a:bodyPr>
            <a:normAutofit fontScale="85000" lnSpcReduction="20000"/>
          </a:bodyPr>
          <a:lstStyle/>
          <a:p>
            <a:pPr algn="r" rtl="1"/>
            <a:r>
              <a:rPr lang="he-IL" sz="2800" dirty="0">
                <a:effectLst/>
                <a:latin typeface="Arial" panose="020B0604020202020204" pitchFamily="34" charset="0"/>
                <a:ea typeface="Calibri" panose="020F0502020204030204" pitchFamily="34" charset="0"/>
              </a:rPr>
              <a:t>לרוב בחרתי פרטמטים לאלגורתמים כפי שהם מופיעים במאמרים.</a:t>
            </a:r>
            <a:br>
              <a:rPr lang="en-US" sz="2800" dirty="0">
                <a:effectLst/>
                <a:latin typeface="Arial" panose="020B0604020202020204" pitchFamily="34" charset="0"/>
                <a:ea typeface="Calibri" panose="020F0502020204030204" pitchFamily="34" charset="0"/>
              </a:rPr>
            </a:br>
            <a:r>
              <a:rPr lang="he-IL" sz="2800" dirty="0">
                <a:effectLst/>
                <a:latin typeface="Arial" panose="020B0604020202020204" pitchFamily="34" charset="0"/>
                <a:ea typeface="Calibri" panose="020F0502020204030204" pitchFamily="34" charset="0"/>
              </a:rPr>
              <a:t>גדלי הבאטץ, היחס לאימון עודף עבור הדסקרימנטור על הגרנרטור, היחס בין רכיבים שונים בפונקציות ההפסד, כמויות הפילטרים והגדלים עבור השכבות השונות, יחס ההגדלה בין תמונת </a:t>
            </a:r>
            <a:r>
              <a:rPr lang="he-IL" dirty="0">
                <a:latin typeface="Arial" panose="020B0604020202020204" pitchFamily="34" charset="0"/>
                <a:ea typeface="Calibri" panose="020F0502020204030204" pitchFamily="34" charset="0"/>
              </a:rPr>
              <a:t>התמונות, וגדול התמונה ברזולוציה הגבוהה.</a:t>
            </a:r>
            <a:endParaRPr lang="he-IL" sz="2800" dirty="0">
              <a:effectLst/>
              <a:latin typeface="Arial" panose="020B0604020202020204" pitchFamily="34" charset="0"/>
              <a:ea typeface="Calibri" panose="020F0502020204030204" pitchFamily="34" charset="0"/>
            </a:endParaRPr>
          </a:p>
          <a:p>
            <a:pPr algn="r" rtl="1"/>
            <a:r>
              <a:rPr lang="he-IL" sz="2800" dirty="0">
                <a:effectLst/>
                <a:latin typeface="Arial" panose="020B0604020202020204" pitchFamily="34" charset="0"/>
                <a:ea typeface="Calibri" panose="020F0502020204030204" pitchFamily="34" charset="0"/>
              </a:rPr>
              <a:t>כאשר ניסיתי לשפר תוצאות ניסיתי פרמטרים אחרים ושכבות אחרות.</a:t>
            </a:r>
          </a:p>
          <a:p>
            <a:pPr algn="r" rtl="1"/>
            <a:r>
              <a:rPr lang="he-IL" dirty="0">
                <a:latin typeface="Arial" panose="020B0604020202020204" pitchFamily="34" charset="0"/>
                <a:ea typeface="Calibri" panose="020F0502020204030204" pitchFamily="34" charset="0"/>
              </a:rPr>
              <a:t>הדאטה שהשתמשתי בו </a:t>
            </a:r>
            <a:r>
              <a:rPr lang="en-IL" dirty="0" err="1">
                <a:latin typeface="Arial" panose="020B0604020202020204" pitchFamily="34" charset="0"/>
              </a:rPr>
              <a:t>CelebA</a:t>
            </a:r>
            <a:r>
              <a:rPr lang="he-IL" dirty="0">
                <a:latin typeface="Arial" panose="020B0604020202020204" pitchFamily="34" charset="0"/>
              </a:rPr>
              <a:t> 202.5  אלף תמונות של פרצופים. התמונות מיושרות וממורכזות כך שהפרצוף במרכז התמונה.</a:t>
            </a:r>
          </a:p>
          <a:p>
            <a:pPr algn="r" rtl="1"/>
            <a:r>
              <a:rPr lang="he-IL" dirty="0">
                <a:latin typeface="Arial" panose="020B0604020202020204" pitchFamily="34" charset="0"/>
              </a:rPr>
              <a:t>השארתי 5% מהתמונת לסט ולידציה, תמונות אלו לא הוצגו למודלים בשלב האימון. הסיבה לכמות הגדולה של סט הוולידציה היא הצורך במידע סטטיטי מדויק עבור מדד </a:t>
            </a:r>
            <a:r>
              <a:rPr lang="en-US" dirty="0">
                <a:latin typeface="Arial" panose="020B0604020202020204" pitchFamily="34" charset="0"/>
              </a:rPr>
              <a:t>FID</a:t>
            </a:r>
          </a:p>
          <a:p>
            <a:pPr algn="r" rtl="1"/>
            <a:r>
              <a:rPr lang="he-IL" dirty="0"/>
              <a:t>מחלקה אבסטרקטית מהווה בסיס לאימון עבור הארכיטקטורות. במחלקה זו מומשה לולאת האימון שכוללת אימון הרשתות היריבות, שמירת תוצאות הביניים, ומדידת התקדמות האימון. ארכיטקטורות נבחנות יורשות ממחלקה זו וממשות את צעדי האימון.</a:t>
            </a:r>
          </a:p>
          <a:p>
            <a:pPr algn="r" rtl="1"/>
            <a:r>
              <a:rPr lang="he-IL" dirty="0"/>
              <a:t>מחלקה לייצירת מקבצי הדאטה. מחלקה להצגת ושמירת תמונת. מחלקה ליצירת מודלים</a:t>
            </a:r>
          </a:p>
          <a:p>
            <a:pPr algn="r" rtl="1"/>
            <a:endParaRPr lang="he-IL" dirty="0">
              <a:latin typeface="Arial" panose="020B0604020202020204" pitchFamily="34" charset="0"/>
            </a:endParaRPr>
          </a:p>
          <a:p>
            <a:pPr algn="r" rtl="1"/>
            <a:endParaRPr lang="he-IL" dirty="0">
              <a:latin typeface="Arial" panose="020B0604020202020204" pitchFamily="34" charset="0"/>
            </a:endParaRPr>
          </a:p>
        </p:txBody>
      </p:sp>
    </p:spTree>
    <p:extLst>
      <p:ext uri="{BB962C8B-B14F-4D97-AF65-F5344CB8AC3E}">
        <p14:creationId xmlns:p14="http://schemas.microsoft.com/office/powerpoint/2010/main" val="2612688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BCF06B0D-0DD8-DA1A-B6A6-0472ED8DEDD2}"/>
              </a:ext>
            </a:extLst>
          </p:cNvPr>
          <p:cNvPicPr>
            <a:picLocks noChangeAspect="1"/>
          </p:cNvPicPr>
          <p:nvPr/>
        </p:nvPicPr>
        <p:blipFill rotWithShape="1">
          <a:blip r:embed="rId3"/>
          <a:srcRect r="-190" b="48648"/>
          <a:stretch/>
        </p:blipFill>
        <p:spPr>
          <a:xfrm>
            <a:off x="482402" y="638368"/>
            <a:ext cx="7244044" cy="2032787"/>
          </a:xfrm>
          <a:prstGeom prst="rect">
            <a:avLst/>
          </a:prstGeom>
        </p:spPr>
      </p:pic>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378342" y="177310"/>
            <a:ext cx="11869075" cy="1185977"/>
          </a:xfrm>
        </p:spPr>
        <p:txBody>
          <a:bodyPr vert="horz" lIns="91440" tIns="45720" rIns="91440" bIns="45720" rtlCol="0" anchor="ctr">
            <a:normAutofit/>
          </a:bodyPr>
          <a:lstStyle/>
          <a:p>
            <a:pPr algn="r" rtl="1"/>
            <a:r>
              <a:rPr lang="en-US" dirty="0" err="1"/>
              <a:t>סקרית</a:t>
            </a:r>
            <a:r>
              <a:rPr lang="en-US" dirty="0"/>
              <a:t> </a:t>
            </a:r>
            <a:r>
              <a:rPr lang="en-US" dirty="0" err="1"/>
              <a:t>ארכיטקטורות</a:t>
            </a:r>
            <a:r>
              <a:rPr lang="he-IL" dirty="0"/>
              <a:t> </a:t>
            </a:r>
            <a:r>
              <a:rPr lang="en-US" dirty="0" err="1"/>
              <a:t>SrResnet</a:t>
            </a:r>
            <a:endParaRPr lang="en-US" dirty="0"/>
          </a:p>
        </p:txBody>
      </p:sp>
      <p:sp>
        <p:nvSpPr>
          <p:cNvPr id="5" name="Content Placeholder 4">
            <a:extLst>
              <a:ext uri="{FF2B5EF4-FFF2-40B4-BE49-F238E27FC236}">
                <a16:creationId xmlns:a16="http://schemas.microsoft.com/office/drawing/2014/main" id="{051F1A32-F0CD-E33F-7412-45ED9CA506E0}"/>
              </a:ext>
            </a:extLst>
          </p:cNvPr>
          <p:cNvSpPr>
            <a:spLocks noGrp="1"/>
          </p:cNvSpPr>
          <p:nvPr>
            <p:ph idx="1"/>
          </p:nvPr>
        </p:nvSpPr>
        <p:spPr>
          <a:xfrm>
            <a:off x="881150" y="2754283"/>
            <a:ext cx="10878588" cy="3641517"/>
          </a:xfrm>
        </p:spPr>
        <p:txBody>
          <a:bodyPr vert="horz" lIns="91440" tIns="45720" rIns="91440" bIns="45720" rtlCol="0" anchor="ctr">
            <a:normAutofit fontScale="77500" lnSpcReduction="20000"/>
          </a:bodyPr>
          <a:lstStyle/>
          <a:p>
            <a:pPr algn="r" rtl="1">
              <a:lnSpc>
                <a:spcPct val="100000"/>
              </a:lnSpc>
            </a:pPr>
            <a:r>
              <a:rPr lang="he-IL" dirty="0">
                <a:cs typeface="David" panose="020E0502060401010101" pitchFamily="34" charset="-79"/>
              </a:rPr>
              <a:t>בחיבור </a:t>
            </a:r>
            <a:r>
              <a:rPr lang="en-IL" dirty="0">
                <a:cs typeface="David" panose="020E0502060401010101" pitchFamily="34" charset="-79"/>
              </a:rPr>
              <a:t>residual</a:t>
            </a:r>
            <a:r>
              <a:rPr lang="he-IL" dirty="0">
                <a:cs typeface="David" panose="020E0502060401010101" pitchFamily="34" charset="-79"/>
              </a:rPr>
              <a:t> ו </a:t>
            </a:r>
            <a:r>
              <a:rPr lang="en-IL" dirty="0">
                <a:cs typeface="David" panose="020E0502060401010101" pitchFamily="34" charset="-79"/>
              </a:rPr>
              <a:t>skip connections</a:t>
            </a:r>
            <a:r>
              <a:rPr lang="he-IL" dirty="0">
                <a:cs typeface="David" panose="020E0502060401010101" pitchFamily="34" charset="-79"/>
              </a:rPr>
              <a:t> מחברים שכבות תחיליות וסופיות,  ולכן השינוי בערכי שכבות סופיות משפיע יותר על שכבות ראשונות. עקרון זה עוזר במצבים של העלמות גרדיאנט באימון. </a:t>
            </a:r>
          </a:p>
          <a:p>
            <a:pPr algn="just" rtl="1">
              <a:lnSpc>
                <a:spcPct val="150000"/>
              </a:lnSpc>
              <a:spcAft>
                <a:spcPts val="800"/>
              </a:spcAft>
            </a:pPr>
            <a:r>
              <a:rPr lang="he-IL" dirty="0">
                <a:cs typeface="David" panose="020E0502060401010101" pitchFamily="34" charset="-79"/>
              </a:rPr>
              <a:t>חיבור </a:t>
            </a:r>
            <a:r>
              <a:rPr lang="en-IL" dirty="0">
                <a:cs typeface="David" panose="020E0502060401010101" pitchFamily="34" charset="-79"/>
              </a:rPr>
              <a:t>residual</a:t>
            </a:r>
            <a:r>
              <a:rPr lang="he-IL" dirty="0">
                <a:cs typeface="David" panose="020E0502060401010101" pitchFamily="34" charset="-79"/>
              </a:rPr>
              <a:t> יוצר הקלה לרשת בייצור פונקציית הזהות במעבר בין השכבות. עקרון זה מאפשר לשמור ערכים בסיסים לאורך הרשת, ורק להתאמן על ייצור שינויים תבניתיים בין הבלוקים</a:t>
            </a:r>
            <a:r>
              <a:rPr lang="en-IL" dirty="0">
                <a:cs typeface="David" panose="020E0502060401010101" pitchFamily="34" charset="-79"/>
              </a:rPr>
              <a:t>.</a:t>
            </a:r>
          </a:p>
          <a:p>
            <a:pPr algn="r" rtl="1"/>
            <a:r>
              <a:rPr lang="he-IL" dirty="0">
                <a:cs typeface="David" panose="020E0502060401010101" pitchFamily="34" charset="-79"/>
              </a:rPr>
              <a:t>בשל העקרונות הנ"ל ארכיטקטורת </a:t>
            </a:r>
            <a:r>
              <a:rPr lang="en-US" dirty="0" err="1">
                <a:cs typeface="David" panose="020E0502060401010101" pitchFamily="34" charset="-79"/>
              </a:rPr>
              <a:t>resnet</a:t>
            </a:r>
            <a:r>
              <a:rPr lang="he-IL" dirty="0">
                <a:cs typeface="David" panose="020E0502060401010101" pitchFamily="34" charset="-79"/>
              </a:rPr>
              <a:t> מאפשרת להשתמש ביותר שכבות, שימוש ביותר שכבות מאפשר ליצור פונקציות מיפוי יותר מורכבות.</a:t>
            </a:r>
            <a:endParaRPr lang="en-US" dirty="0">
              <a:cs typeface="David" panose="020E0502060401010101" pitchFamily="34" charset="-79"/>
            </a:endParaRPr>
          </a:p>
          <a:p>
            <a:pPr algn="r" rtl="1"/>
            <a:r>
              <a:rPr lang="he-IL" dirty="0">
                <a:cs typeface="David" panose="020E0502060401010101" pitchFamily="34" charset="-79"/>
              </a:rPr>
              <a:t>אופן הגדלת התמונה יכול ליצור ארטיפקטים בתמונה, מצאתי כי שימוש ב</a:t>
            </a:r>
            <a:r>
              <a:rPr lang="en-US" dirty="0">
                <a:cs typeface="David" panose="020E0502060401010101" pitchFamily="34" charset="-79"/>
              </a:rPr>
              <a:t>nearest neighbor </a:t>
            </a:r>
            <a:r>
              <a:rPr lang="he-IL" dirty="0">
                <a:cs typeface="David" panose="020E0502060401010101" pitchFamily="34" charset="-79"/>
              </a:rPr>
              <a:t> מלווה בשכבת קונבולוציה מקבל תוצאות טובות יותר מ </a:t>
            </a:r>
            <a:r>
              <a:rPr lang="en-US" dirty="0">
                <a:cs typeface="David" panose="020E0502060401010101" pitchFamily="34" charset="-79"/>
              </a:rPr>
              <a:t>pixel </a:t>
            </a:r>
            <a:r>
              <a:rPr lang="en-US" dirty="0" err="1">
                <a:cs typeface="David" panose="020E0502060401010101" pitchFamily="34" charset="-79"/>
              </a:rPr>
              <a:t>shaffler</a:t>
            </a:r>
            <a:r>
              <a:rPr lang="en-US" dirty="0">
                <a:cs typeface="David" panose="020E0502060401010101" pitchFamily="34" charset="-79"/>
              </a:rPr>
              <a:t> </a:t>
            </a:r>
            <a:r>
              <a:rPr lang="he-IL" dirty="0">
                <a:cs typeface="David" panose="020E0502060401010101" pitchFamily="34" charset="-79"/>
              </a:rPr>
              <a:t>. </a:t>
            </a:r>
            <a:r>
              <a:rPr lang="en-US" dirty="0">
                <a:cs typeface="David" panose="020E0502060401010101" pitchFamily="34" charset="-79"/>
              </a:rPr>
              <a:t>pixel </a:t>
            </a:r>
            <a:r>
              <a:rPr lang="en-US" dirty="0" err="1">
                <a:cs typeface="David" panose="020E0502060401010101" pitchFamily="34" charset="-79"/>
              </a:rPr>
              <a:t>shaffler</a:t>
            </a:r>
            <a:r>
              <a:rPr lang="he-IL" dirty="0">
                <a:cs typeface="David" panose="020E0502060401010101" pitchFamily="34" charset="-79"/>
              </a:rPr>
              <a:t> זו שכבה הממירה  איברים ממרחב העומק למרחב גודל התמונה.</a:t>
            </a:r>
            <a:endParaRPr lang="en-US" dirty="0">
              <a:cs typeface="David" panose="020E0502060401010101" pitchFamily="34" charset="-79"/>
            </a:endParaRPr>
          </a:p>
        </p:txBody>
      </p:sp>
    </p:spTree>
    <p:extLst>
      <p:ext uri="{BB962C8B-B14F-4D97-AF65-F5344CB8AC3E}">
        <p14:creationId xmlns:p14="http://schemas.microsoft.com/office/powerpoint/2010/main" val="2953692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691079" y="725951"/>
            <a:ext cx="10325000" cy="754979"/>
          </a:xfrm>
        </p:spPr>
        <p:txBody>
          <a:bodyPr>
            <a:normAutofit/>
          </a:bodyPr>
          <a:lstStyle/>
          <a:p>
            <a:pPr algn="r" rtl="1"/>
            <a:r>
              <a:rPr lang="he-IL" dirty="0"/>
              <a:t>אימון </a:t>
            </a:r>
            <a:r>
              <a:rPr lang="en-US" dirty="0" err="1"/>
              <a:t>SrResnet</a:t>
            </a:r>
            <a:endParaRPr lang="en-I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F736F91-3CA6-F67D-9C80-249FE276AA9D}"/>
                  </a:ext>
                </a:extLst>
              </p:cNvPr>
              <p:cNvSpPr>
                <a:spLocks noGrp="1"/>
              </p:cNvSpPr>
              <p:nvPr>
                <p:ph idx="1"/>
              </p:nvPr>
            </p:nvSpPr>
            <p:spPr/>
            <p:txBody>
              <a:bodyPr>
                <a:normAutofit fontScale="85000" lnSpcReduction="20000"/>
              </a:bodyPr>
              <a:lstStyle/>
              <a:p>
                <a:pPr lvl="1" algn="just" rtl="1">
                  <a:lnSpc>
                    <a:spcPct val="150000"/>
                  </a:lnSpc>
                  <a:spcAft>
                    <a:spcPts val="800"/>
                  </a:spcAft>
                </a:pPr>
                <a:r>
                  <a:rPr lang="he-IL" i="1" dirty="0"/>
                  <a:t>פונקציית הפסד שמטרתה לקרב את משקולות הגנרטור לבסיס </a:t>
                </a:r>
                <a:endParaRPr lang="en-US" i="1" dirty="0"/>
              </a:p>
              <a:p>
                <a:pPr lvl="1" algn="just" rtl="1">
                  <a:lnSpc>
                    <a:spcPct val="150000"/>
                  </a:lnSpc>
                  <a:spcAft>
                    <a:spcPts val="800"/>
                  </a:spcAft>
                </a:pPr>
                <a14:m>
                  <m:oMath xmlns:m="http://schemas.openxmlformats.org/officeDocument/2006/math">
                    <m:sSub>
                      <m:sSubPr>
                        <m:ctrlPr>
                          <a:rPr lang="en-IL"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𝑀𝑆𝐸</m:t>
                        </m:r>
                      </m:sub>
                    </m:sSub>
                    <m:d>
                      <m:dPr>
                        <m:ctrlPr>
                          <a:rPr lang="en-IL" i="1">
                            <a:latin typeface="Cambria Math" panose="02040503050406030204" pitchFamily="18" charset="0"/>
                          </a:rPr>
                        </m:ctrlPr>
                      </m:dPr>
                      <m:e>
                        <m:sSup>
                          <m:sSupPr>
                            <m:ctrlPr>
                              <a:rPr lang="en-IL"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𝐿𝑅</m:t>
                            </m:r>
                          </m:sup>
                        </m:sSup>
                        <m:r>
                          <a:rPr lang="en-US">
                            <a:latin typeface="Cambria Math" panose="02040503050406030204" pitchFamily="18" charset="0"/>
                          </a:rPr>
                          <m:t>,</m:t>
                        </m:r>
                        <m:r>
                          <a:rPr lang="en-US" i="1">
                            <a:latin typeface="Cambria Math" panose="02040503050406030204" pitchFamily="18" charset="0"/>
                          </a:rPr>
                          <m:t>𝐷</m:t>
                        </m:r>
                        <m:r>
                          <a:rPr lang="en-US">
                            <a:latin typeface="Cambria Math" panose="02040503050406030204" pitchFamily="18" charset="0"/>
                          </a:rPr>
                          <m:t>,</m:t>
                        </m:r>
                        <m:r>
                          <a:rPr lang="en-US" i="1">
                            <a:latin typeface="Cambria Math" panose="02040503050406030204" pitchFamily="18" charset="0"/>
                          </a:rPr>
                          <m:t>𝐺</m:t>
                        </m:r>
                      </m:e>
                    </m:d>
                    <m:r>
                      <a:rPr lang="en-US">
                        <a:latin typeface="Cambria Math" panose="02040503050406030204" pitchFamily="18" charset="0"/>
                      </a:rPr>
                      <m:t>= </m:t>
                    </m:r>
                    <m:sSup>
                      <m:sSupPr>
                        <m:ctrlPr>
                          <a:rPr lang="en-IL" i="1">
                            <a:latin typeface="Cambria Math" panose="02040503050406030204" pitchFamily="18" charset="0"/>
                          </a:rPr>
                        </m:ctrlPr>
                      </m:sSupPr>
                      <m:e>
                        <m:f>
                          <m:fPr>
                            <m:ctrlPr>
                              <a:rPr lang="en-IL"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limLoc m:val="undOvr"/>
                            <m:ctrlPr>
                              <a:rPr lang="en-IL" i="1">
                                <a:latin typeface="Cambria Math" panose="02040503050406030204" pitchFamily="18" charset="0"/>
                              </a:rPr>
                            </m:ctrlPr>
                          </m:naryPr>
                          <m:sub>
                            <m:r>
                              <a:rPr lang="en-US">
                                <a:latin typeface="Cambria Math" panose="02040503050406030204" pitchFamily="18" charset="0"/>
                              </a:rPr>
                              <m:t>1</m:t>
                            </m:r>
                          </m:sub>
                          <m:sup>
                            <m:r>
                              <a:rPr lang="en-US" i="1">
                                <a:latin typeface="Cambria Math" panose="02040503050406030204" pitchFamily="18" charset="0"/>
                              </a:rPr>
                              <m:t>𝑁</m:t>
                            </m:r>
                          </m:sup>
                          <m:e>
                            <m:r>
                              <a:rPr lang="en-US">
                                <a:latin typeface="Cambria Math" panose="02040503050406030204" pitchFamily="18" charset="0"/>
                              </a:rPr>
                              <m:t>⁡(</m:t>
                            </m:r>
                          </m:e>
                        </m:nary>
                        <m:r>
                          <a:rPr lang="en-US" i="1">
                            <a:latin typeface="Cambria Math" panose="02040503050406030204" pitchFamily="18" charset="0"/>
                          </a:rPr>
                          <m:t>𝐺</m:t>
                        </m:r>
                        <m:d>
                          <m:dPr>
                            <m:ctrlPr>
                              <a:rPr lang="en-IL" i="1">
                                <a:latin typeface="Cambria Math" panose="02040503050406030204" pitchFamily="18" charset="0"/>
                              </a:rPr>
                            </m:ctrlPr>
                          </m:dPr>
                          <m:e>
                            <m:sSup>
                              <m:sSupPr>
                                <m:ctrlPr>
                                  <a:rPr lang="en-IL"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𝐿𝑅</m:t>
                                </m:r>
                              </m:sup>
                            </m:sSup>
                          </m:e>
                        </m:d>
                        <m:r>
                          <a:rPr lang="en-US" i="1">
                            <a:latin typeface="Cambria Math" panose="02040503050406030204" pitchFamily="18" charset="0"/>
                          </a:rPr>
                          <m:t>−</m:t>
                        </m:r>
                        <m:sSup>
                          <m:sSupPr>
                            <m:ctrlPr>
                              <a:rPr lang="en-IL"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𝐻𝑅</m:t>
                            </m:r>
                          </m:sup>
                        </m:sSup>
                        <m:r>
                          <a:rPr lang="en-US">
                            <a:latin typeface="Cambria Math" panose="02040503050406030204" pitchFamily="18" charset="0"/>
                          </a:rPr>
                          <m:t>)</m:t>
                        </m:r>
                      </m:e>
                      <m:sup>
                        <m:r>
                          <a:rPr lang="en-US" i="1">
                            <a:latin typeface="Cambria Math" panose="02040503050406030204" pitchFamily="18" charset="0"/>
                          </a:rPr>
                          <m:t>2</m:t>
                        </m:r>
                      </m:sup>
                    </m:sSup>
                  </m:oMath>
                </a14:m>
                <a:endParaRPr lang="he-IL" dirty="0">
                  <a:latin typeface="Arial" panose="020B0604020202020204" pitchFamily="34" charset="0"/>
                </a:endParaRPr>
              </a:p>
              <a:p>
                <a:pPr lvl="1" algn="just" rtl="1">
                  <a:lnSpc>
                    <a:spcPct val="150000"/>
                  </a:lnSpc>
                  <a:spcAft>
                    <a:spcPts val="800"/>
                  </a:spcAft>
                </a:pPr>
                <a:r>
                  <a:rPr lang="he-IL" dirty="0">
                    <a:latin typeface="Arial" panose="020B0604020202020204" pitchFamily="34" charset="0"/>
                  </a:rPr>
                  <a:t>שימוש במרחק </a:t>
                </a:r>
                <a:r>
                  <a:rPr lang="en-US" dirty="0">
                    <a:latin typeface="Arial" panose="020B0604020202020204" pitchFamily="34" charset="0"/>
                  </a:rPr>
                  <a:t>MSE </a:t>
                </a:r>
                <a:r>
                  <a:rPr lang="he-IL" dirty="0">
                    <a:latin typeface="Arial" panose="020B0604020202020204" pitchFamily="34" charset="0"/>
                  </a:rPr>
                  <a:t> יוצר תמונות מטושטושת, מטרתו להגיע</a:t>
                </a:r>
                <a:endParaRPr lang="en-US" dirty="0">
                  <a:latin typeface="Arial" panose="020B0604020202020204" pitchFamily="34" charset="0"/>
                </a:endParaRPr>
              </a:p>
              <a:p>
                <a:pPr marL="457200" lvl="1" indent="0" algn="just" rtl="1">
                  <a:lnSpc>
                    <a:spcPct val="150000"/>
                  </a:lnSpc>
                  <a:spcAft>
                    <a:spcPts val="800"/>
                  </a:spcAft>
                  <a:buNone/>
                </a:pPr>
                <a:r>
                  <a:rPr lang="he-IL" dirty="0">
                    <a:effectLst/>
                    <a:latin typeface="Arial" panose="020B0604020202020204" pitchFamily="34" charset="0"/>
                    <a:ea typeface="Arial" panose="020B0604020202020204" pitchFamily="34" charset="0"/>
                  </a:rPr>
                  <a:t>למינימום שגיאה אפשריות שיכול להיות ממוצע של אפשרויות</a:t>
                </a:r>
              </a:p>
              <a:p>
                <a:pPr lvl="1" algn="just" rtl="1">
                  <a:lnSpc>
                    <a:spcPct val="150000"/>
                  </a:lnSpc>
                  <a:spcAft>
                    <a:spcPts val="800"/>
                  </a:spcAft>
                </a:pPr>
                <a:r>
                  <a:rPr lang="he-IL" dirty="0">
                    <a:effectLst/>
                    <a:latin typeface="Arial" panose="020B0604020202020204" pitchFamily="34" charset="0"/>
                    <a:ea typeface="Arial" panose="020B0604020202020204" pitchFamily="34" charset="0"/>
                  </a:rPr>
                  <a:t>אימון רשת גנרטור בלבד.</a:t>
                </a:r>
              </a:p>
              <a:p>
                <a:pPr lvl="1" algn="just" rtl="1">
                  <a:lnSpc>
                    <a:spcPct val="150000"/>
                  </a:lnSpc>
                  <a:spcAft>
                    <a:spcPts val="800"/>
                  </a:spcAft>
                </a:pPr>
                <a:r>
                  <a:rPr lang="he-IL" dirty="0">
                    <a:effectLst/>
                    <a:latin typeface="Arial" panose="020B0604020202020204" pitchFamily="34" charset="0"/>
                    <a:ea typeface="Arial" panose="020B0604020202020204" pitchFamily="34" charset="0"/>
                  </a:rPr>
                  <a:t>ערך פונקציית ההפסד יורד עד לכמליון צעדיים</a:t>
                </a:r>
              </a:p>
              <a:p>
                <a:pPr marL="457200" lvl="1" indent="0" algn="just" rtl="1">
                  <a:lnSpc>
                    <a:spcPct val="150000"/>
                  </a:lnSpc>
                  <a:spcAft>
                    <a:spcPts val="800"/>
                  </a:spcAft>
                  <a:buNone/>
                </a:pPr>
                <a:r>
                  <a:rPr lang="he-IL" dirty="0">
                    <a:effectLst/>
                    <a:latin typeface="Arial" panose="020B0604020202020204" pitchFamily="34" charset="0"/>
                    <a:ea typeface="Arial" panose="020B0604020202020204" pitchFamily="34" charset="0"/>
                  </a:rPr>
                  <a:t>מספר הצעדים בו מחברים המאמר עוצרים את האימון</a:t>
                </a:r>
              </a:p>
              <a:p>
                <a:pPr lvl="1" algn="just" rtl="1">
                  <a:lnSpc>
                    <a:spcPct val="150000"/>
                  </a:lnSpc>
                  <a:spcAft>
                    <a:spcPts val="800"/>
                  </a:spcAft>
                </a:pPr>
                <a:endParaRPr lang="he-IL" dirty="0">
                  <a:effectLst/>
                  <a:latin typeface="Arial" panose="020B0604020202020204" pitchFamily="34" charset="0"/>
                  <a:ea typeface="Arial" panose="020B0604020202020204" pitchFamily="34" charset="0"/>
                </a:endParaRPr>
              </a:p>
              <a:p>
                <a:pPr lvl="1" algn="just" rtl="1">
                  <a:lnSpc>
                    <a:spcPct val="150000"/>
                  </a:lnSpc>
                  <a:spcAft>
                    <a:spcPts val="800"/>
                  </a:spcAft>
                </a:pPr>
                <a:endParaRPr lang="en-US" dirty="0">
                  <a:effectLst/>
                  <a:latin typeface="Arial" panose="020B0604020202020204" pitchFamily="34" charset="0"/>
                  <a:ea typeface="Arial" panose="020B0604020202020204" pitchFamily="34" charset="0"/>
                </a:endParaRPr>
              </a:p>
              <a:p>
                <a:pPr lvl="1" algn="just" rtl="1">
                  <a:lnSpc>
                    <a:spcPct val="150000"/>
                  </a:lnSpc>
                  <a:spcAft>
                    <a:spcPts val="800"/>
                  </a:spcAft>
                </a:pPr>
                <a:endParaRPr lang="en-IL" dirty="0">
                  <a:effectLst/>
                  <a:latin typeface="Arial" panose="020B0604020202020204" pitchFamily="34" charset="0"/>
                  <a:ea typeface="Arial" panose="020B0604020202020204" pitchFamily="34" charset="0"/>
                </a:endParaRPr>
              </a:p>
              <a:p>
                <a:pPr marL="228600" lvl="1" indent="0" algn="just" rtl="1">
                  <a:lnSpc>
                    <a:spcPct val="150000"/>
                  </a:lnSpc>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indent="0" algn="just" rtl="1">
                  <a:lnSpc>
                    <a:spcPct val="150000"/>
                  </a:lnSpc>
                  <a:spcAft>
                    <a:spcPts val="800"/>
                  </a:spcAft>
                  <a:buNone/>
                </a:pP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mc:Choice>
        <mc:Fallback>
          <p:sp>
            <p:nvSpPr>
              <p:cNvPr id="3" name="Content Placeholder 2">
                <a:extLst>
                  <a:ext uri="{FF2B5EF4-FFF2-40B4-BE49-F238E27FC236}">
                    <a16:creationId xmlns:a16="http://schemas.microsoft.com/office/drawing/2014/main" id="{8F736F91-3CA6-F67D-9C80-249FE276AA9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IL">
                    <a:noFill/>
                  </a:rPr>
                  <a:t> </a:t>
                </a:r>
              </a:p>
            </p:txBody>
          </p:sp>
        </mc:Fallback>
      </mc:AlternateContent>
      <p:pic>
        <p:nvPicPr>
          <p:cNvPr id="8" name="Picture 7" descr="A blurry image of a person&#10;&#10;Description automatically generated with medium confidence">
            <a:extLst>
              <a:ext uri="{FF2B5EF4-FFF2-40B4-BE49-F238E27FC236}">
                <a16:creationId xmlns:a16="http://schemas.microsoft.com/office/drawing/2014/main" id="{15A3260C-EA36-CFF9-6325-45481F9053F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37459" y="905681"/>
            <a:ext cx="914400" cy="914400"/>
          </a:xfrm>
          <a:prstGeom prst="rect">
            <a:avLst/>
          </a:prstGeom>
          <a:noFill/>
          <a:ln>
            <a:noFill/>
          </a:ln>
        </p:spPr>
      </p:pic>
      <p:pic>
        <p:nvPicPr>
          <p:cNvPr id="9" name="Picture 8" descr="A person with dark hair&#10;&#10;Description automatically generated with low confidence">
            <a:extLst>
              <a:ext uri="{FF2B5EF4-FFF2-40B4-BE49-F238E27FC236}">
                <a16:creationId xmlns:a16="http://schemas.microsoft.com/office/drawing/2014/main" id="{5F56B773-1D52-567E-5941-AFACDE7F60D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3059" y="905681"/>
            <a:ext cx="914400" cy="914400"/>
          </a:xfrm>
          <a:prstGeom prst="rect">
            <a:avLst/>
          </a:prstGeom>
          <a:noFill/>
          <a:ln>
            <a:noFill/>
          </a:ln>
        </p:spPr>
      </p:pic>
      <p:pic>
        <p:nvPicPr>
          <p:cNvPr id="10" name="Picture 9">
            <a:extLst>
              <a:ext uri="{FF2B5EF4-FFF2-40B4-BE49-F238E27FC236}">
                <a16:creationId xmlns:a16="http://schemas.microsoft.com/office/drawing/2014/main" id="{6ECD6674-FFE6-0DD4-6125-932ABBAB61F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2554" y="1596842"/>
            <a:ext cx="230505" cy="230505"/>
          </a:xfrm>
          <a:prstGeom prst="rect">
            <a:avLst/>
          </a:prstGeom>
          <a:noFill/>
          <a:ln>
            <a:noFill/>
          </a:ln>
        </p:spPr>
      </p:pic>
      <p:pic>
        <p:nvPicPr>
          <p:cNvPr id="1048" name="Picture 20" descr="A person with long hair and beard&#10;&#10;Description automatically generated with low confidence">
            <a:extLst>
              <a:ext uri="{FF2B5EF4-FFF2-40B4-BE49-F238E27FC236}">
                <a16:creationId xmlns:a16="http://schemas.microsoft.com/office/drawing/2014/main" id="{022A8CA2-4B01-B1F4-E6D1-A336283DFC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7459" y="182008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18" descr="A person with long hair and beard looking to the side&#10;&#10;Description automatically generated with low confidence">
            <a:extLst>
              <a:ext uri="{FF2B5EF4-FFF2-40B4-BE49-F238E27FC236}">
                <a16:creationId xmlns:a16="http://schemas.microsoft.com/office/drawing/2014/main" id="{B34A1915-B464-09F5-7437-7A4B086C80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059" y="182522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9">
            <a:extLst>
              <a:ext uri="{FF2B5EF4-FFF2-40B4-BE49-F238E27FC236}">
                <a16:creationId xmlns:a16="http://schemas.microsoft.com/office/drawing/2014/main" id="{9F27E550-DFAB-EFC0-C497-D1F457F16E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459" y="2502666"/>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5">
            <a:extLst>
              <a:ext uri="{FF2B5EF4-FFF2-40B4-BE49-F238E27FC236}">
                <a16:creationId xmlns:a16="http://schemas.microsoft.com/office/drawing/2014/main" id="{4BAF5E2D-E0EA-EB45-D0A9-BA416979258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
        <p:nvSpPr>
          <p:cNvPr id="16" name="Rectangle 26">
            <a:extLst>
              <a:ext uri="{FF2B5EF4-FFF2-40B4-BE49-F238E27FC236}">
                <a16:creationId xmlns:a16="http://schemas.microsoft.com/office/drawing/2014/main" id="{5224C12A-AAE8-D525-E5A0-F28E53A44D07}"/>
              </a:ext>
            </a:extLst>
          </p:cNvPr>
          <p:cNvSpPr>
            <a:spLocks noChangeArrowheads="1"/>
          </p:cNvSpPr>
          <p:nvPr/>
        </p:nvSpPr>
        <p:spPr bwMode="auto">
          <a:xfrm>
            <a:off x="457200" y="2514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pic>
        <p:nvPicPr>
          <p:cNvPr id="1053" name="Picture 21" descr="A person with a beard&#10;&#10;Description automatically generated with low confidence">
            <a:extLst>
              <a:ext uri="{FF2B5EF4-FFF2-40B4-BE49-F238E27FC236}">
                <a16:creationId xmlns:a16="http://schemas.microsoft.com/office/drawing/2014/main" id="{FFE3D432-F76C-5A76-A6C1-C07DE1B3BF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7459" y="273122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2" descr="A picture containing human face, person, person, clothing&#10;&#10;Description automatically generated">
            <a:extLst>
              <a:ext uri="{FF2B5EF4-FFF2-40B4-BE49-F238E27FC236}">
                <a16:creationId xmlns:a16="http://schemas.microsoft.com/office/drawing/2014/main" id="{D381EA49-69B2-1EB1-15CC-B0AC1ACE707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3059" y="273962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3">
            <a:extLst>
              <a:ext uri="{FF2B5EF4-FFF2-40B4-BE49-F238E27FC236}">
                <a16:creationId xmlns:a16="http://schemas.microsoft.com/office/drawing/2014/main" id="{E63A341C-D84C-7D01-982F-E9EDDCCBBE6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5412" y="3423309"/>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30">
            <a:extLst>
              <a:ext uri="{FF2B5EF4-FFF2-40B4-BE49-F238E27FC236}">
                <a16:creationId xmlns:a16="http://schemas.microsoft.com/office/drawing/2014/main" id="{2AC5D6BC-9A33-DBF8-F38E-399DE67AA8F1}"/>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
        <p:nvSpPr>
          <p:cNvPr id="18" name="Rectangle 31">
            <a:extLst>
              <a:ext uri="{FF2B5EF4-FFF2-40B4-BE49-F238E27FC236}">
                <a16:creationId xmlns:a16="http://schemas.microsoft.com/office/drawing/2014/main" id="{A4C8B6B5-898A-8015-A85D-0A4DC4921A21}"/>
              </a:ext>
            </a:extLst>
          </p:cNvPr>
          <p:cNvSpPr>
            <a:spLocks noChangeArrowheads="1"/>
          </p:cNvSpPr>
          <p:nvPr/>
        </p:nvSpPr>
        <p:spPr bwMode="auto">
          <a:xfrm>
            <a:off x="609600" y="2667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pic>
        <p:nvPicPr>
          <p:cNvPr id="1058" name="Picture 28" descr="A close-up of a person&#10;&#10;Description automatically generated">
            <a:extLst>
              <a:ext uri="{FF2B5EF4-FFF2-40B4-BE49-F238E27FC236}">
                <a16:creationId xmlns:a16="http://schemas.microsoft.com/office/drawing/2014/main" id="{0336F032-4007-2F74-2DB6-BC9599C3AA7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6509" y="364562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29" descr="A person with blonde hair&#10;&#10;Description automatically generated with low confidence">
            <a:extLst>
              <a:ext uri="{FF2B5EF4-FFF2-40B4-BE49-F238E27FC236}">
                <a16:creationId xmlns:a16="http://schemas.microsoft.com/office/drawing/2014/main" id="{E9F5D3FD-BE46-2643-17AC-FACC86051C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3014" y="3653092"/>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27">
            <a:extLst>
              <a:ext uri="{FF2B5EF4-FFF2-40B4-BE49-F238E27FC236}">
                <a16:creationId xmlns:a16="http://schemas.microsoft.com/office/drawing/2014/main" id="{FCF6A7C1-1B98-DE2F-ABDC-298C1B80C6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4414" y="4346357"/>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35">
            <a:extLst>
              <a:ext uri="{FF2B5EF4-FFF2-40B4-BE49-F238E27FC236}">
                <a16:creationId xmlns:a16="http://schemas.microsoft.com/office/drawing/2014/main" id="{7FC3324C-005B-415D-5835-FB454AC56A86}"/>
              </a:ext>
            </a:extLst>
          </p:cNvPr>
          <p:cNvSpPr>
            <a:spLocks noChangeArrowheads="1"/>
          </p:cNvSpPr>
          <p:nvPr/>
        </p:nvSpPr>
        <p:spPr bwMode="auto">
          <a:xfrm>
            <a:off x="304800" y="304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
        <p:nvSpPr>
          <p:cNvPr id="20" name="Rectangle 36">
            <a:extLst>
              <a:ext uri="{FF2B5EF4-FFF2-40B4-BE49-F238E27FC236}">
                <a16:creationId xmlns:a16="http://schemas.microsoft.com/office/drawing/2014/main" id="{87F39AE2-7C64-D446-1A62-88817D20F549}"/>
              </a:ext>
            </a:extLst>
          </p:cNvPr>
          <p:cNvSpPr>
            <a:spLocks noChangeArrowheads="1"/>
          </p:cNvSpPr>
          <p:nvPr/>
        </p:nvSpPr>
        <p:spPr bwMode="auto">
          <a:xfrm>
            <a:off x="762000" y="2819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pic>
        <p:nvPicPr>
          <p:cNvPr id="21" name="Picture 20" descr="A picture containing line, plot, font, text&#10;&#10;Description automatically generated">
            <a:extLst>
              <a:ext uri="{FF2B5EF4-FFF2-40B4-BE49-F238E27FC236}">
                <a16:creationId xmlns:a16="http://schemas.microsoft.com/office/drawing/2014/main" id="{A59983CA-A217-B45E-7B90-E01E1FD737CA}"/>
              </a:ext>
            </a:extLst>
          </p:cNvPr>
          <p:cNvPicPr>
            <a:picLocks noChangeAspect="1"/>
          </p:cNvPicPr>
          <p:nvPr/>
        </p:nvPicPr>
        <p:blipFill>
          <a:blip r:embed="rId16"/>
          <a:stretch>
            <a:fillRect/>
          </a:stretch>
        </p:blipFill>
        <p:spPr>
          <a:xfrm>
            <a:off x="152400" y="4749973"/>
            <a:ext cx="5471309" cy="1883722"/>
          </a:xfrm>
          <a:prstGeom prst="rect">
            <a:avLst/>
          </a:prstGeom>
        </p:spPr>
      </p:pic>
      <p:sp>
        <p:nvSpPr>
          <p:cNvPr id="22" name="Title 1">
            <a:extLst>
              <a:ext uri="{FF2B5EF4-FFF2-40B4-BE49-F238E27FC236}">
                <a16:creationId xmlns:a16="http://schemas.microsoft.com/office/drawing/2014/main" id="{73B03992-E40C-13A7-35E9-8F188E8369B9}"/>
              </a:ext>
            </a:extLst>
          </p:cNvPr>
          <p:cNvSpPr txBox="1">
            <a:spLocks/>
          </p:cNvSpPr>
          <p:nvPr/>
        </p:nvSpPr>
        <p:spPr>
          <a:xfrm>
            <a:off x="178145" y="623509"/>
            <a:ext cx="2573714" cy="259385"/>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en-US" dirty="0"/>
              <a:t>LR                HR          </a:t>
            </a:r>
            <a:r>
              <a:rPr lang="en-US" dirty="0" err="1"/>
              <a:t>SrResNet</a:t>
            </a:r>
            <a:endParaRPr lang="en-IL" dirty="0"/>
          </a:p>
        </p:txBody>
      </p:sp>
    </p:spTree>
    <p:extLst>
      <p:ext uri="{BB962C8B-B14F-4D97-AF65-F5344CB8AC3E}">
        <p14:creationId xmlns:p14="http://schemas.microsoft.com/office/powerpoint/2010/main" val="2364866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id="{FCFDF2AF-C98A-ABED-C391-FB716ABBABC0}"/>
              </a:ext>
            </a:extLst>
          </p:cNvPr>
          <p:cNvPicPr>
            <a:picLocks noChangeAspect="1"/>
          </p:cNvPicPr>
          <p:nvPr/>
        </p:nvPicPr>
        <p:blipFill>
          <a:blip r:embed="rId3"/>
          <a:stretch>
            <a:fillRect/>
          </a:stretch>
        </p:blipFill>
        <p:spPr>
          <a:xfrm>
            <a:off x="120138" y="4253414"/>
            <a:ext cx="5081804" cy="1668787"/>
          </a:xfrm>
          <a:prstGeom prst="rect">
            <a:avLst/>
          </a:prstGeom>
        </p:spPr>
      </p:pic>
      <p:sp>
        <p:nvSpPr>
          <p:cNvPr id="2" name="Title 1">
            <a:extLst>
              <a:ext uri="{FF2B5EF4-FFF2-40B4-BE49-F238E27FC236}">
                <a16:creationId xmlns:a16="http://schemas.microsoft.com/office/drawing/2014/main" id="{FB5C69DA-6CB3-A744-9B00-294CC389B339}"/>
              </a:ext>
            </a:extLst>
          </p:cNvPr>
          <p:cNvSpPr>
            <a:spLocks noGrp="1"/>
          </p:cNvSpPr>
          <p:nvPr>
            <p:ph type="title"/>
          </p:nvPr>
        </p:nvSpPr>
        <p:spPr>
          <a:xfrm>
            <a:off x="691079" y="725951"/>
            <a:ext cx="10325000" cy="754979"/>
          </a:xfrm>
        </p:spPr>
        <p:txBody>
          <a:bodyPr>
            <a:normAutofit/>
          </a:bodyPr>
          <a:lstStyle/>
          <a:p>
            <a:pPr algn="r" rtl="1"/>
            <a:r>
              <a:rPr lang="he-IL" dirty="0"/>
              <a:t>פונקציית הפסד </a:t>
            </a:r>
            <a:r>
              <a:rPr lang="en-US" dirty="0">
                <a:ea typeface="Arial" panose="020B0604020202020204" pitchFamily="34" charset="0"/>
                <a:cs typeface="Arial" panose="020B0604020202020204" pitchFamily="34" charset="0"/>
              </a:rPr>
              <a:t>Content distance loss </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736F91-3CA6-F67D-9C80-249FE276AA9D}"/>
                  </a:ext>
                </a:extLst>
              </p:cNvPr>
              <p:cNvSpPr>
                <a:spLocks noGrp="1"/>
              </p:cNvSpPr>
              <p:nvPr>
                <p:ph idx="1"/>
              </p:nvPr>
            </p:nvSpPr>
            <p:spPr/>
            <p:txBody>
              <a:bodyPr>
                <a:normAutofit/>
              </a:bodyPr>
              <a:lstStyle/>
              <a:p>
                <a:pPr lvl="1" algn="just" rtl="1">
                  <a:lnSpc>
                    <a:spcPct val="150000"/>
                  </a:lnSpc>
                  <a:spcAft>
                    <a:spcPts val="800"/>
                  </a:spcAft>
                </a:pPr>
                <a14:m>
                  <m:oMath xmlns:m="http://schemas.openxmlformats.org/officeDocument/2006/math">
                    <m:sSub>
                      <m:sSubPr>
                        <m:ctrlPr>
                          <a:rPr lang="en-IL" sz="1800" i="1" smtClean="0">
                            <a:effectLst/>
                            <a:latin typeface="Cambria Math" panose="02040503050406030204" pitchFamily="18" charset="0"/>
                            <a:ea typeface="Arial" panose="020B0604020202020204" pitchFamily="34" charset="0"/>
                            <a:cs typeface="Arial" panose="020B0604020202020204" pitchFamily="34" charset="0"/>
                          </a:rPr>
                        </m:ctrlPr>
                      </m:sSubPr>
                      <m:e>
                        <m:r>
                          <a:rPr lang="he-IL" sz="1800" i="1">
                            <a:effectLst/>
                            <a:latin typeface="Cambria Math" panose="02040503050406030204" pitchFamily="18" charset="0"/>
                            <a:ea typeface="Arial" panose="020B0604020202020204" pitchFamily="34" charset="0"/>
                            <a:cs typeface="Cambria Math" panose="02040503050406030204" pitchFamily="18" charset="0"/>
                          </a:rPr>
                          <m:t>𝐿</m:t>
                        </m:r>
                      </m:e>
                      <m:sub>
                        <m:r>
                          <m:rPr>
                            <m:sty m:val="p"/>
                          </m:rPr>
                          <a:rPr lang="en-US" sz="1800">
                            <a:effectLst/>
                            <a:latin typeface="Cambria Math" panose="02040503050406030204" pitchFamily="18" charset="0"/>
                            <a:ea typeface="Arial" panose="020B0604020202020204" pitchFamily="34" charset="0"/>
                            <a:cs typeface="Arial" panose="020B0604020202020204" pitchFamily="34" charset="0"/>
                          </a:rPr>
                          <m:t>Content</m:t>
                        </m:r>
                      </m:sub>
                    </m:sSub>
                    <m:r>
                      <a:rPr lang="he-IL" sz="1800">
                        <a:effectLst/>
                        <a:latin typeface="Cambria Math" panose="02040503050406030204" pitchFamily="18" charset="0"/>
                        <a:ea typeface="Arial" panose="020B0604020202020204" pitchFamily="34" charset="0"/>
                        <a:cs typeface="Cambria Math" panose="02040503050406030204" pitchFamily="18" charset="0"/>
                      </a:rPr>
                      <m:t>(</m:t>
                    </m:r>
                    <m:r>
                      <a:rPr lang="he-IL" sz="1800" i="1">
                        <a:effectLst/>
                        <a:latin typeface="Cambria Math" panose="02040503050406030204" pitchFamily="18" charset="0"/>
                        <a:ea typeface="Arial" panose="020B0604020202020204" pitchFamily="34" charset="0"/>
                        <a:cs typeface="Cambria Math" panose="02040503050406030204" pitchFamily="18" charset="0"/>
                      </a:rPr>
                      <m:t>𝐺</m:t>
                    </m:r>
                    <m:r>
                      <a:rPr lang="he-IL" sz="1800">
                        <a:effectLst/>
                        <a:latin typeface="Cambria Math" panose="02040503050406030204" pitchFamily="18" charset="0"/>
                        <a:ea typeface="Arial" panose="020B0604020202020204" pitchFamily="34" charset="0"/>
                        <a:cs typeface="Cambria Math" panose="02040503050406030204" pitchFamily="18" charset="0"/>
                      </a:rPr>
                      <m:t>) = </m:t>
                    </m:r>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m:rPr>
                            <m:sty m:val="p"/>
                          </m:rPr>
                          <a:rPr lang="en-US" sz="1800">
                            <a:effectLst/>
                            <a:latin typeface="Cambria Math" panose="02040503050406030204" pitchFamily="18" charset="0"/>
                            <a:ea typeface="Arial" panose="020B0604020202020204" pitchFamily="34" charset="0"/>
                            <a:cs typeface="Arial" panose="020B0604020202020204" pitchFamily="34" charset="0"/>
                          </a:rPr>
                          <m:t>E</m:t>
                        </m:r>
                      </m:e>
                      <m:sub>
                        <m:r>
                          <a:rPr lang="en-US" sz="1800" i="1">
                            <a:effectLst/>
                            <a:latin typeface="Cambria Math" panose="02040503050406030204" pitchFamily="18" charset="0"/>
                            <a:ea typeface="Arial" panose="020B0604020202020204" pitchFamily="34" charset="0"/>
                            <a:cs typeface="Arial" panose="020B0604020202020204" pitchFamily="34" charset="0"/>
                          </a:rPr>
                          <m:t>𝑥</m:t>
                        </m:r>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𝑦</m:t>
                        </m:r>
                        <m:r>
                          <a:rPr lang="en-US" sz="1800">
                            <a:effectLst/>
                            <a:latin typeface="Cambria Math" panose="02040503050406030204" pitchFamily="18" charset="0"/>
                            <a:ea typeface="Arial" panose="020B0604020202020204" pitchFamily="34" charset="0"/>
                            <a:cs typeface="Arial" panose="020B0604020202020204" pitchFamily="34" charset="0"/>
                          </a:rPr>
                          <m:t>~</m:t>
                        </m:r>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a:rPr lang="en-US" sz="1800">
                                <a:effectLst/>
                                <a:latin typeface="Cambria Math" panose="02040503050406030204" pitchFamily="18" charset="0"/>
                                <a:ea typeface="Arial" panose="020B0604020202020204" pitchFamily="34" charset="0"/>
                                <a:cs typeface="Arial" panose="020B0604020202020204" pitchFamily="34" charset="0"/>
                              </a:rPr>
                              <m:t> </m:t>
                            </m:r>
                            <m:r>
                              <m:rPr>
                                <m:sty m:val="p"/>
                              </m:rPr>
                              <a:rPr lang="en-US" sz="1800">
                                <a:effectLst/>
                                <a:latin typeface="Cambria Math" panose="02040503050406030204" pitchFamily="18" charset="0"/>
                                <a:ea typeface="Arial" panose="020B0604020202020204" pitchFamily="34" charset="0"/>
                                <a:cs typeface="Arial" panose="020B0604020202020204" pitchFamily="34" charset="0"/>
                              </a:rPr>
                              <m:t>P</m:t>
                            </m:r>
                          </m:e>
                          <m:sub>
                            <m:r>
                              <m:rPr>
                                <m:sty m:val="p"/>
                              </m:rPr>
                              <a:rPr lang="en-US" sz="1800">
                                <a:effectLst/>
                                <a:latin typeface="Cambria Math" panose="02040503050406030204" pitchFamily="18" charset="0"/>
                                <a:ea typeface="Arial" panose="020B0604020202020204" pitchFamily="34" charset="0"/>
                                <a:cs typeface="Arial" panose="020B0604020202020204" pitchFamily="34" charset="0"/>
                              </a:rPr>
                              <m:t>data</m:t>
                            </m:r>
                          </m:sub>
                        </m:sSub>
                        <m:d>
                          <m:dPr>
                            <m:ctrlPr>
                              <a:rPr lang="en-IL" sz="1800" i="1">
                                <a:effectLst/>
                                <a:latin typeface="Cambria Math" panose="02040503050406030204" pitchFamily="18" charset="0"/>
                                <a:ea typeface="Arial" panose="020B0604020202020204" pitchFamily="34" charset="0"/>
                                <a:cs typeface="Arial" panose="020B0604020202020204" pitchFamily="34" charset="0"/>
                              </a:rPr>
                            </m:ctrlPr>
                          </m:dPr>
                          <m:e>
                            <m:r>
                              <a:rPr lang="en-US" sz="1800" i="1">
                                <a:effectLst/>
                                <a:latin typeface="Cambria Math" panose="02040503050406030204" pitchFamily="18" charset="0"/>
                                <a:ea typeface="Arial" panose="020B0604020202020204" pitchFamily="34" charset="0"/>
                                <a:cs typeface="Arial" panose="020B0604020202020204" pitchFamily="34" charset="0"/>
                              </a:rPr>
                              <m:t>𝑥</m:t>
                            </m:r>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𝑦</m:t>
                            </m:r>
                          </m:e>
                        </m:d>
                      </m:sub>
                    </m:sSub>
                    <m:r>
                      <a:rPr lang="en-US" sz="1800">
                        <a:effectLst/>
                        <a:latin typeface="Cambria Math" panose="02040503050406030204" pitchFamily="18" charset="0"/>
                        <a:ea typeface="Arial" panose="020B0604020202020204" pitchFamily="34" charset="0"/>
                        <a:cs typeface="Arial" panose="020B0604020202020204" pitchFamily="34" charset="0"/>
                      </a:rPr>
                      <m:t>(</m:t>
                    </m:r>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a:rPr lang="he-IL" sz="1800">
                            <a:effectLst/>
                            <a:latin typeface="Cambria Math" panose="02040503050406030204" pitchFamily="18" charset="0"/>
                            <a:ea typeface="Arial" panose="020B0604020202020204" pitchFamily="34" charset="0"/>
                            <a:cs typeface="Cambria Math" panose="02040503050406030204" pitchFamily="18" charset="0"/>
                          </a:rPr>
                          <m:t>||</m:t>
                        </m:r>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a:rPr lang="he-IL" sz="1800">
                                <a:effectLst/>
                                <a:latin typeface="Cambria Math" panose="02040503050406030204" pitchFamily="18" charset="0"/>
                                <a:ea typeface="Arial" panose="020B0604020202020204" pitchFamily="34" charset="0"/>
                                <a:cs typeface="Cambria Math" panose="02040503050406030204" pitchFamily="18" charset="0"/>
                              </a:rPr>
                              <m:t>∅</m:t>
                            </m:r>
                          </m:e>
                          <m:sub>
                            <m:r>
                              <a:rPr lang="he-IL" sz="1800" i="1">
                                <a:effectLst/>
                                <a:latin typeface="Cambria Math" panose="02040503050406030204" pitchFamily="18" charset="0"/>
                                <a:ea typeface="Arial" panose="020B0604020202020204" pitchFamily="34" charset="0"/>
                                <a:cs typeface="Cambria Math" panose="02040503050406030204" pitchFamily="18" charset="0"/>
                              </a:rPr>
                              <m:t>𝑖</m:t>
                            </m:r>
                          </m:sub>
                        </m:sSub>
                        <m:d>
                          <m:dPr>
                            <m:ctrlPr>
                              <a:rPr lang="en-IL" sz="1800" i="1">
                                <a:effectLst/>
                                <a:latin typeface="Cambria Math" panose="02040503050406030204" pitchFamily="18" charset="0"/>
                                <a:ea typeface="Arial" panose="020B0604020202020204" pitchFamily="34" charset="0"/>
                                <a:cs typeface="Arial" panose="020B0604020202020204" pitchFamily="34" charset="0"/>
                              </a:rPr>
                            </m:ctrlPr>
                          </m:dPr>
                          <m:e>
                            <m:r>
                              <a:rPr lang="en-US" sz="1800" i="1">
                                <a:effectLst/>
                                <a:latin typeface="Cambria Math" panose="02040503050406030204" pitchFamily="18" charset="0"/>
                                <a:ea typeface="Arial" panose="020B0604020202020204" pitchFamily="34" charset="0"/>
                                <a:cs typeface="Arial" panose="020B0604020202020204" pitchFamily="34" charset="0"/>
                              </a:rPr>
                              <m:t>𝐺</m:t>
                            </m:r>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𝑥</m:t>
                            </m:r>
                            <m:r>
                              <a:rPr lang="en-US" sz="1800" i="1">
                                <a:effectLst/>
                                <a:latin typeface="Cambria Math" panose="02040503050406030204" pitchFamily="18" charset="0"/>
                                <a:ea typeface="Arial" panose="020B0604020202020204" pitchFamily="34" charset="0"/>
                                <a:cs typeface="Arial" panose="020B0604020202020204" pitchFamily="34" charset="0"/>
                              </a:rPr>
                              <m:t>)</m:t>
                            </m:r>
                          </m:e>
                        </m:d>
                        <m:r>
                          <a:rPr lang="he-IL" sz="1800" i="1">
                            <a:effectLst/>
                            <a:latin typeface="Cambria Math" panose="02040503050406030204" pitchFamily="18" charset="0"/>
                            <a:ea typeface="Arial" panose="020B0604020202020204" pitchFamily="34" charset="0"/>
                            <a:cs typeface="Cambria Math" panose="02040503050406030204" pitchFamily="18" charset="0"/>
                          </a:rPr>
                          <m:t>−</m:t>
                        </m:r>
                        <m:sSub>
                          <m:sSubPr>
                            <m:ctrlPr>
                              <a:rPr lang="en-IL" sz="1800" i="1">
                                <a:effectLst/>
                                <a:latin typeface="Cambria Math" panose="02040503050406030204" pitchFamily="18" charset="0"/>
                                <a:ea typeface="Arial" panose="020B0604020202020204" pitchFamily="34" charset="0"/>
                                <a:cs typeface="Arial" panose="020B0604020202020204" pitchFamily="34" charset="0"/>
                              </a:rPr>
                            </m:ctrlPr>
                          </m:sSubPr>
                          <m:e>
                            <m:r>
                              <a:rPr lang="he-IL" sz="1800">
                                <a:effectLst/>
                                <a:latin typeface="Cambria Math" panose="02040503050406030204" pitchFamily="18" charset="0"/>
                                <a:ea typeface="Arial" panose="020B0604020202020204" pitchFamily="34" charset="0"/>
                                <a:cs typeface="Cambria Math" panose="02040503050406030204" pitchFamily="18" charset="0"/>
                              </a:rPr>
                              <m:t>∅</m:t>
                            </m:r>
                          </m:e>
                          <m:sub>
                            <m:r>
                              <a:rPr lang="he-IL" sz="1800" i="1">
                                <a:effectLst/>
                                <a:latin typeface="Cambria Math" panose="02040503050406030204" pitchFamily="18" charset="0"/>
                                <a:ea typeface="Arial" panose="020B0604020202020204" pitchFamily="34" charset="0"/>
                                <a:cs typeface="Cambria Math" panose="02040503050406030204" pitchFamily="18" charset="0"/>
                              </a:rPr>
                              <m:t>𝑖</m:t>
                            </m:r>
                          </m:sub>
                        </m:sSub>
                        <m:d>
                          <m:dPr>
                            <m:ctrlPr>
                              <a:rPr lang="en-IL" sz="1800" i="1">
                                <a:effectLst/>
                                <a:latin typeface="Cambria Math" panose="02040503050406030204" pitchFamily="18" charset="0"/>
                                <a:ea typeface="Arial" panose="020B0604020202020204" pitchFamily="34" charset="0"/>
                                <a:cs typeface="Arial" panose="020B0604020202020204" pitchFamily="34" charset="0"/>
                              </a:rPr>
                            </m:ctrlPr>
                          </m:dPr>
                          <m:e>
                            <m:r>
                              <m:rPr>
                                <m:sty m:val="p"/>
                              </m:rPr>
                              <a:rPr lang="he-IL" sz="1800">
                                <a:effectLst/>
                                <a:latin typeface="Cambria Math" panose="02040503050406030204" pitchFamily="18" charset="0"/>
                                <a:ea typeface="Arial" panose="020B0604020202020204" pitchFamily="34" charset="0"/>
                                <a:cs typeface="Cambria Math" panose="02040503050406030204" pitchFamily="18" charset="0"/>
                              </a:rPr>
                              <m:t>y</m:t>
                            </m:r>
                          </m:e>
                        </m:d>
                        <m:r>
                          <a:rPr lang="he-IL" sz="1800">
                            <a:effectLst/>
                            <a:latin typeface="Cambria Math" panose="02040503050406030204" pitchFamily="18" charset="0"/>
                            <a:ea typeface="Arial" panose="020B0604020202020204" pitchFamily="34" charset="0"/>
                            <a:cs typeface="Cambria Math" panose="02040503050406030204" pitchFamily="18" charset="0"/>
                          </a:rPr>
                          <m:t>||</m:t>
                        </m:r>
                      </m:e>
                      <m:sub>
                        <m:r>
                          <a:rPr lang="he-IL" sz="1800" b="0" i="0" smtClean="0">
                            <a:effectLst/>
                            <a:latin typeface="Cambria Math" panose="02040503050406030204" pitchFamily="18" charset="0"/>
                            <a:ea typeface="Arial" panose="020B0604020202020204" pitchFamily="34" charset="0"/>
                            <a:cs typeface="Cambria Math" panose="02040503050406030204" pitchFamily="18" charset="0"/>
                          </a:rPr>
                          <m:t>1</m:t>
                        </m:r>
                      </m:sub>
                    </m:sSub>
                    <m:r>
                      <a:rPr lang="he-IL" sz="1800">
                        <a:effectLst/>
                        <a:latin typeface="Cambria Math" panose="02040503050406030204" pitchFamily="18" charset="0"/>
                        <a:ea typeface="Arial" panose="020B0604020202020204" pitchFamily="34" charset="0"/>
                        <a:cs typeface="Cambria Math" panose="02040503050406030204" pitchFamily="18" charset="0"/>
                      </a:rPr>
                      <m:t>)</m:t>
                    </m:r>
                  </m:oMath>
                </a14:m>
                <a:endParaRPr lang="he-IL" sz="1800" dirty="0">
                  <a:effectLst/>
                  <a:latin typeface="Arial" panose="020B0604020202020204" pitchFamily="34" charset="0"/>
                  <a:ea typeface="Arial" panose="020B0604020202020204" pitchFamily="34" charset="0"/>
                </a:endParaRPr>
              </a:p>
              <a:p>
                <a:pPr lvl="1" algn="just" rtl="1">
                  <a:lnSpc>
                    <a:spcPct val="150000"/>
                  </a:lnSpc>
                  <a:spcAft>
                    <a:spcPts val="800"/>
                  </a:spcAft>
                </a:pPr>
                <a:r>
                  <a:rPr lang="he-IL" dirty="0">
                    <a:latin typeface="Arial" panose="020B0604020202020204" pitchFamily="34" charset="0"/>
                    <a:ea typeface="Arial" panose="020B0604020202020204" pitchFamily="34" charset="0"/>
                  </a:rPr>
                  <a:t>בשימוש ב </a:t>
                </a:r>
                <a:r>
                  <a:rPr lang="en-US" dirty="0">
                    <a:ea typeface="Arial" panose="020B0604020202020204" pitchFamily="34" charset="0"/>
                    <a:cs typeface="Arial" panose="020B0604020202020204" pitchFamily="34" charset="0"/>
                  </a:rPr>
                  <a:t>Content distance loss </a:t>
                </a:r>
                <a:r>
                  <a:rPr lang="he-IL" dirty="0">
                    <a:ea typeface="Arial" panose="020B0604020202020204" pitchFamily="34" charset="0"/>
                    <a:cs typeface="Arial" panose="020B0604020202020204" pitchFamily="34" charset="0"/>
                  </a:rPr>
                  <a:t>  משתמשים ברשת סיווג מאומנת להוצאת ערכי משקולות מהשכבה הפנימית, משקולות רשת הסיווג לא משתנים במהלך האימון.</a:t>
                </a:r>
              </a:p>
              <a:p>
                <a:pPr lvl="1" algn="just" rtl="1">
                  <a:lnSpc>
                    <a:spcPct val="150000"/>
                  </a:lnSpc>
                  <a:spcAft>
                    <a:spcPts val="800"/>
                  </a:spcAft>
                </a:pPr>
                <a:r>
                  <a:rPr lang="he-IL" dirty="0">
                    <a:ea typeface="Arial" panose="020B0604020202020204" pitchFamily="34" charset="0"/>
                    <a:cs typeface="Arial" panose="020B0604020202020204" pitchFamily="34" charset="0"/>
                  </a:rPr>
                  <a:t>שימוש ב</a:t>
                </a:r>
                <a:r>
                  <a:rPr lang="en-US" dirty="0">
                    <a:ea typeface="Arial" panose="020B0604020202020204" pitchFamily="34" charset="0"/>
                    <a:cs typeface="Arial" panose="020B0604020202020204" pitchFamily="34" charset="0"/>
                  </a:rPr>
                  <a:t> Content distance loss </a:t>
                </a:r>
                <a:r>
                  <a:rPr lang="he-IL" dirty="0">
                    <a:ea typeface="Arial" panose="020B0604020202020204" pitchFamily="34" charset="0"/>
                    <a:cs typeface="Arial" panose="020B0604020202020204" pitchFamily="34" charset="0"/>
                  </a:rPr>
                  <a:t>מומלץ כאשר, </a:t>
                </a:r>
              </a:p>
              <a:p>
                <a:pPr lvl="2" algn="just" rtl="1">
                  <a:lnSpc>
                    <a:spcPct val="150000"/>
                  </a:lnSpc>
                  <a:spcAft>
                    <a:spcPts val="800"/>
                  </a:spcAft>
                </a:pPr>
                <a:r>
                  <a:rPr lang="he-IL" dirty="0">
                    <a:effectLst/>
                    <a:latin typeface="Arial" panose="020B0604020202020204" pitchFamily="34" charset="0"/>
                    <a:ea typeface="Arial" panose="020B0604020202020204" pitchFamily="34" charset="0"/>
                    <a:cs typeface="Arial" panose="020B0604020202020204" pitchFamily="34" charset="0"/>
                  </a:rPr>
                  <a:t>יש כמה אפשרויות שחזור עבור אותו מרחב פיקסלים</a:t>
                </a:r>
              </a:p>
              <a:p>
                <a:pPr lvl="2" algn="just" rtl="1">
                  <a:lnSpc>
                    <a:spcPct val="150000"/>
                  </a:lnSpc>
                  <a:spcAft>
                    <a:spcPts val="800"/>
                  </a:spcAft>
                </a:pPr>
                <a:r>
                  <a:rPr lang="he-IL" dirty="0">
                    <a:latin typeface="Arial" panose="020B0604020202020204" pitchFamily="34" charset="0"/>
                    <a:ea typeface="Arial" panose="020B0604020202020204" pitchFamily="34" charset="0"/>
                    <a:cs typeface="Arial" panose="020B0604020202020204" pitchFamily="34" charset="0"/>
                  </a:rPr>
                  <a:t>אין לנו את הערכים המדוייקים להשוות אליהם באימון</a:t>
                </a:r>
              </a:p>
              <a:p>
                <a:pPr lvl="2" algn="just" rtl="1">
                  <a:lnSpc>
                    <a:spcPct val="150000"/>
                  </a:lnSpc>
                  <a:spcAft>
                    <a:spcPts val="800"/>
                  </a:spcAft>
                </a:pPr>
                <a:endParaRPr lang="en-IL" dirty="0">
                  <a:effectLst/>
                  <a:latin typeface="Arial" panose="020B0604020202020204" pitchFamily="34" charset="0"/>
                  <a:ea typeface="Arial" panose="020B0604020202020204" pitchFamily="34" charset="0"/>
                </a:endParaRPr>
              </a:p>
              <a:p>
                <a:pPr marL="228600" lvl="1" indent="0" algn="just" rtl="1">
                  <a:lnSpc>
                    <a:spcPct val="150000"/>
                  </a:lnSpc>
                  <a:spcAft>
                    <a:spcPts val="800"/>
                  </a:spcAft>
                  <a:buNone/>
                </a:pPr>
                <a:endParaRPr lang="en-IL" sz="1600" dirty="0">
                  <a:effectLst/>
                  <a:latin typeface="Calibri" panose="020F0502020204030204" pitchFamily="34" charset="0"/>
                  <a:ea typeface="Calibri" panose="020F0502020204030204" pitchFamily="34" charset="0"/>
                  <a:cs typeface="Arial" panose="020B0604020202020204" pitchFamily="34" charset="0"/>
                </a:endParaRPr>
              </a:p>
              <a:p>
                <a:pPr marL="0" indent="0" algn="just" rtl="1">
                  <a:lnSpc>
                    <a:spcPct val="150000"/>
                  </a:lnSpc>
                  <a:spcAft>
                    <a:spcPts val="800"/>
                  </a:spcAft>
                  <a:buNone/>
                </a:pPr>
                <a:endParaRPr lang="en-IL"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mc:Choice>
        <mc:Fallback xmlns="">
          <p:sp>
            <p:nvSpPr>
              <p:cNvPr id="3" name="Content Placeholder 2">
                <a:extLst>
                  <a:ext uri="{FF2B5EF4-FFF2-40B4-BE49-F238E27FC236}">
                    <a16:creationId xmlns:a16="http://schemas.microsoft.com/office/drawing/2014/main" id="{8F736F91-3CA6-F67D-9C80-249FE276AA9D}"/>
                  </a:ext>
                </a:extLst>
              </p:cNvPr>
              <p:cNvSpPr>
                <a:spLocks noGrp="1" noRot="1" noChangeAspect="1" noMove="1" noResize="1" noEditPoints="1" noAdjustHandles="1" noChangeArrowheads="1" noChangeShapeType="1" noTextEdit="1"/>
              </p:cNvSpPr>
              <p:nvPr>
                <p:ph idx="1"/>
              </p:nvPr>
            </p:nvSpPr>
            <p:spPr>
              <a:blipFill>
                <a:blip r:embed="rId4"/>
                <a:stretch>
                  <a:fillRect l="-1681"/>
                </a:stretch>
              </a:blipFill>
            </p:spPr>
            <p:txBody>
              <a:bodyPr/>
              <a:lstStyle/>
              <a:p>
                <a:r>
                  <a:rPr lang="en-IL">
                    <a:noFill/>
                  </a:rPr>
                  <a:t> </a:t>
                </a:r>
              </a:p>
            </p:txBody>
          </p:sp>
        </mc:Fallback>
      </mc:AlternateContent>
    </p:spTree>
    <p:extLst>
      <p:ext uri="{BB962C8B-B14F-4D97-AF65-F5344CB8AC3E}">
        <p14:creationId xmlns:p14="http://schemas.microsoft.com/office/powerpoint/2010/main" val="14570596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2256</TotalTime>
  <Words>2361</Words>
  <Application>Microsoft Office PowerPoint</Application>
  <PresentationFormat>Widescreen</PresentationFormat>
  <Paragraphs>227</Paragraphs>
  <Slides>28</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Calibri Light</vt:lpstr>
      <vt:lpstr>Cambria Math</vt:lpstr>
      <vt:lpstr>David</vt:lpstr>
      <vt:lpstr>Segoe UI Historic</vt:lpstr>
      <vt:lpstr>Symbol</vt:lpstr>
      <vt:lpstr>Wingdings</vt:lpstr>
      <vt:lpstr>Office Theme</vt:lpstr>
      <vt:lpstr>  שיפור רזולוציה של תמונות בעזרת רשתות  GAN  </vt:lpstr>
      <vt:lpstr>מטרת העבודה</vt:lpstr>
      <vt:lpstr>מדוע להשתמש בארכיטקטורת GAN לשינוי ערכי תמונה</vt:lpstr>
      <vt:lpstr>מבנה הארכיטקטורת GAN</vt:lpstr>
      <vt:lpstr>אימון הארכיטקטורה</vt:lpstr>
      <vt:lpstr>הסבר על מימוש העבודה</vt:lpstr>
      <vt:lpstr>סקרית ארכיטקטורות SrResnet</vt:lpstr>
      <vt:lpstr>אימון SrResnet</vt:lpstr>
      <vt:lpstr>פונקציית הפסד Content distance loss </vt:lpstr>
      <vt:lpstr>סקרית ארכיטקטורות SRGAN</vt:lpstr>
      <vt:lpstr>SrGan אימון </vt:lpstr>
      <vt:lpstr>הערכת תוצאות</vt:lpstr>
      <vt:lpstr> מרחק פיקסלים -PSNR</vt:lpstr>
      <vt:lpstr>מרחק מבנה תמונה -SSIM</vt:lpstr>
      <vt:lpstr>Fréchet Inception Distance (FID) </vt:lpstr>
      <vt:lpstr>אימון SrGan ללא transfer learning</vt:lpstr>
      <vt:lpstr>שיפורים בארכיטקטורה – Wasserstein loss  </vt:lpstr>
      <vt:lpstr>שיפור יציבות האימון  ברשת  SrWgan</vt:lpstr>
      <vt:lpstr>שיפורים בארכיטקטורה Wasserstein loss - Gradient Penalty </vt:lpstr>
      <vt:lpstr>השוואת ריצות WGan עם שימוש ב batch normalization   עם שימוש בlayer normalization </vt:lpstr>
      <vt:lpstr>סקרית ארכיטקטורות – Pix2Pix</vt:lpstr>
      <vt:lpstr>תוצאות ריצת SrPix2Pix </vt:lpstr>
      <vt:lpstr>בדיקת הצורך בtransfer learining עבור srPix2Pix</vt:lpstr>
      <vt:lpstr>סקרית ארכיטקטורות –SinGan </vt:lpstr>
      <vt:lpstr>תוצאת ריצת SinGan</vt:lpstr>
      <vt:lpstr>הצגת אפליקציה להדגמת סופר רזולוציה ממצלמה </vt:lpstr>
      <vt:lpstr>דיון על המשך הפרויקט</vt:lpstr>
      <vt:lpstr>סיכום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שיפור רזולוציה של תמונות בעזרת רשתות  GAN  </dc:title>
  <dc:creator>Lior Bomwurzel</dc:creator>
  <cp:lastModifiedBy>Lior Bomwurzel</cp:lastModifiedBy>
  <cp:revision>35</cp:revision>
  <dcterms:created xsi:type="dcterms:W3CDTF">2023-06-24T11:52:30Z</dcterms:created>
  <dcterms:modified xsi:type="dcterms:W3CDTF">2023-07-08T20:33:36Z</dcterms:modified>
</cp:coreProperties>
</file>